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Kanit Light"/>
      <p:regular r:id="rId17"/>
    </p:embeddedFont>
    <p:embeddedFont>
      <p:font typeface="Kanit Light"/>
      <p:regular r:id="rId18"/>
    </p:embeddedFont>
    <p:embeddedFont>
      <p:font typeface="Kanit Light"/>
      <p:regular r:id="rId19"/>
    </p:embeddedFont>
    <p:embeddedFont>
      <p:font typeface="Kanit Light"/>
      <p:regular r:id="rId20"/>
    </p:embeddedFont>
    <p:embeddedFont>
      <p:font typeface="Martel Sans"/>
      <p:regular r:id="rId21"/>
    </p:embeddedFont>
    <p:embeddedFont>
      <p:font typeface="Martel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problem we're addressing is how to optimize an investment portfolio within a limited budget to maximize returns while managing risk.
The main objectives are to identify the most profitable stocks, implement an algorithmic approach to find the best stock combination, and balance risk and reward to build a well-optimized portfolio.
Investors often face the challenge of selecting the right assets to achieve the highest possible returns while staying within their available funds and keeping overall risk exposure under control.
Our goal is to develop a solution that helps investors make informed decisions and construct a portfolio that meets their financial goals and risk tolerance.
By carefully analyzing the available options and applying advanced optimization techniques, we can help investors maximize their returns without taking on excessive risk.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7410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Investment Portfolio Optimization using Knapsack Algorithm</a:t>
            </a:r>
            <a:endParaRPr lang="en-US" sz="4450" dirty="0"/>
          </a:p>
        </p:txBody>
      </p:sp>
      <p:sp>
        <p:nvSpPr>
          <p:cNvPr id="4" name="Text 1"/>
          <p:cNvSpPr/>
          <p:nvPr/>
        </p:nvSpPr>
        <p:spPr>
          <a:xfrm>
            <a:off x="793790" y="484060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Algorithmic approach to maximize returns and balance risk.</a:t>
            </a:r>
            <a:endParaRPr lang="en-US" sz="1750" dirty="0"/>
          </a:p>
        </p:txBody>
      </p:sp>
      <p:sp>
        <p:nvSpPr>
          <p:cNvPr id="5" name="Shape 2"/>
          <p:cNvSpPr/>
          <p:nvPr/>
        </p:nvSpPr>
        <p:spPr>
          <a:xfrm>
            <a:off x="793790" y="5475565"/>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483185"/>
            <a:ext cx="347663" cy="347663"/>
          </a:xfrm>
          <a:prstGeom prst="rect">
            <a:avLst/>
          </a:prstGeom>
        </p:spPr>
      </p:pic>
      <p:sp>
        <p:nvSpPr>
          <p:cNvPr id="7" name="Text 3"/>
          <p:cNvSpPr/>
          <p:nvPr/>
        </p:nvSpPr>
        <p:spPr>
          <a:xfrm>
            <a:off x="1270040" y="5458658"/>
            <a:ext cx="5992773" cy="396835"/>
          </a:xfrm>
          <a:prstGeom prst="rect">
            <a:avLst/>
          </a:prstGeom>
          <a:noFill/>
          <a:ln/>
        </p:spPr>
        <p:txBody>
          <a:bodyPr wrap="none" lIns="0" tIns="0" rIns="0" bIns="0" rtlCol="0" anchor="t"/>
          <a:lstStyle/>
          <a:p>
            <a:pPr algn="l" indent="0" marL="0">
              <a:lnSpc>
                <a:spcPts val="3100"/>
              </a:lnSpc>
              <a:buNone/>
            </a:pPr>
            <a:r>
              <a:rPr lang="en-US" sz="2200" b="1" dirty="0">
                <a:solidFill>
                  <a:srgbClr val="2C3249"/>
                </a:solidFill>
                <a:latin typeface="Martel Sans Bold" pitchFamily="34" charset="0"/>
                <a:ea typeface="Martel Sans Bold" pitchFamily="34" charset="-122"/>
                <a:cs typeface="Martel Sans Bold" pitchFamily="34" charset="-120"/>
              </a:rPr>
              <a:t>by DEEPANJALI  SINGH (RA2311003010796)</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05489"/>
            <a:ext cx="6118860" cy="708779"/>
          </a:xfrm>
          <a:prstGeom prst="rect">
            <a:avLst/>
          </a:prstGeom>
          <a:noFill/>
          <a:ln/>
        </p:spPr>
        <p:txBody>
          <a:bodyPr wrap="non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Conclusion &amp; References</a:t>
            </a:r>
            <a:endParaRPr lang="en-US" sz="4450" dirty="0"/>
          </a:p>
        </p:txBody>
      </p:sp>
      <p:sp>
        <p:nvSpPr>
          <p:cNvPr id="4" name="Shape 1"/>
          <p:cNvSpPr/>
          <p:nvPr/>
        </p:nvSpPr>
        <p:spPr>
          <a:xfrm>
            <a:off x="793790" y="3309580"/>
            <a:ext cx="510302" cy="510302"/>
          </a:xfrm>
          <a:prstGeom prst="roundRect">
            <a:avLst>
              <a:gd name="adj" fmla="val 18669"/>
            </a:avLst>
          </a:prstGeom>
          <a:solidFill>
            <a:srgbClr val="DFECE9"/>
          </a:solidFill>
          <a:ln w="7620">
            <a:solidFill>
              <a:srgbClr val="C5D2CF"/>
            </a:solidFill>
            <a:prstDash val="solid"/>
          </a:ln>
        </p:spPr>
      </p:sp>
      <p:sp>
        <p:nvSpPr>
          <p:cNvPr id="5" name="Text 2"/>
          <p:cNvSpPr/>
          <p:nvPr/>
        </p:nvSpPr>
        <p:spPr>
          <a:xfrm>
            <a:off x="878860" y="3352086"/>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1</a:t>
            </a:r>
            <a:endParaRPr lang="en-US" sz="2650" dirty="0"/>
          </a:p>
        </p:txBody>
      </p:sp>
      <p:sp>
        <p:nvSpPr>
          <p:cNvPr id="6" name="Text 3"/>
          <p:cNvSpPr/>
          <p:nvPr/>
        </p:nvSpPr>
        <p:spPr>
          <a:xfrm>
            <a:off x="1530906" y="330958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Optimizes Decisions</a:t>
            </a:r>
            <a:endParaRPr lang="en-US" sz="2200" dirty="0"/>
          </a:p>
        </p:txBody>
      </p:sp>
      <p:sp>
        <p:nvSpPr>
          <p:cNvPr id="7" name="Text 4"/>
          <p:cNvSpPr/>
          <p:nvPr/>
        </p:nvSpPr>
        <p:spPr>
          <a:xfrm>
            <a:off x="1530906" y="3799999"/>
            <a:ext cx="2927747" cy="1088708"/>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Knapsack Algorithm helps optimize investment decisions.</a:t>
            </a:r>
            <a:endParaRPr lang="en-US" sz="1750" dirty="0"/>
          </a:p>
        </p:txBody>
      </p:sp>
      <p:sp>
        <p:nvSpPr>
          <p:cNvPr id="8" name="Shape 5"/>
          <p:cNvSpPr/>
          <p:nvPr/>
        </p:nvSpPr>
        <p:spPr>
          <a:xfrm>
            <a:off x="4685467" y="3309580"/>
            <a:ext cx="510302" cy="510302"/>
          </a:xfrm>
          <a:prstGeom prst="roundRect">
            <a:avLst>
              <a:gd name="adj" fmla="val 18669"/>
            </a:avLst>
          </a:prstGeom>
          <a:solidFill>
            <a:srgbClr val="DFECE9"/>
          </a:solidFill>
          <a:ln w="7620">
            <a:solidFill>
              <a:srgbClr val="C5D2CF"/>
            </a:solidFill>
            <a:prstDash val="solid"/>
          </a:ln>
        </p:spPr>
      </p:sp>
      <p:sp>
        <p:nvSpPr>
          <p:cNvPr id="9" name="Text 6"/>
          <p:cNvSpPr/>
          <p:nvPr/>
        </p:nvSpPr>
        <p:spPr>
          <a:xfrm>
            <a:off x="4770537" y="3352086"/>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2</a:t>
            </a:r>
            <a:endParaRPr lang="en-US" sz="2650" dirty="0"/>
          </a:p>
        </p:txBody>
      </p:sp>
      <p:sp>
        <p:nvSpPr>
          <p:cNvPr id="10" name="Text 7"/>
          <p:cNvSpPr/>
          <p:nvPr/>
        </p:nvSpPr>
        <p:spPr>
          <a:xfrm>
            <a:off x="5422583" y="330958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Maximum Profit</a:t>
            </a:r>
            <a:endParaRPr lang="en-US" sz="2200" dirty="0"/>
          </a:p>
        </p:txBody>
      </p:sp>
      <p:sp>
        <p:nvSpPr>
          <p:cNvPr id="11" name="Text 8"/>
          <p:cNvSpPr/>
          <p:nvPr/>
        </p:nvSpPr>
        <p:spPr>
          <a:xfrm>
            <a:off x="5422583" y="3799999"/>
            <a:ext cx="2927747"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Ensures maximum profit within a given budget.</a:t>
            </a:r>
            <a:endParaRPr lang="en-US" sz="1750" dirty="0"/>
          </a:p>
        </p:txBody>
      </p:sp>
      <p:sp>
        <p:nvSpPr>
          <p:cNvPr id="12" name="Shape 9"/>
          <p:cNvSpPr/>
          <p:nvPr/>
        </p:nvSpPr>
        <p:spPr>
          <a:xfrm>
            <a:off x="793790" y="5370671"/>
            <a:ext cx="510302" cy="510302"/>
          </a:xfrm>
          <a:prstGeom prst="roundRect">
            <a:avLst>
              <a:gd name="adj" fmla="val 18669"/>
            </a:avLst>
          </a:prstGeom>
          <a:solidFill>
            <a:srgbClr val="DFECE9"/>
          </a:solidFill>
          <a:ln w="7620">
            <a:solidFill>
              <a:srgbClr val="C5D2CF"/>
            </a:solidFill>
            <a:prstDash val="solid"/>
          </a:ln>
        </p:spPr>
      </p:sp>
      <p:sp>
        <p:nvSpPr>
          <p:cNvPr id="13" name="Text 10"/>
          <p:cNvSpPr/>
          <p:nvPr/>
        </p:nvSpPr>
        <p:spPr>
          <a:xfrm>
            <a:off x="878860" y="541317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3</a:t>
            </a:r>
            <a:endParaRPr lang="en-US" sz="2650" dirty="0"/>
          </a:p>
        </p:txBody>
      </p:sp>
      <p:sp>
        <p:nvSpPr>
          <p:cNvPr id="14" name="Text 11"/>
          <p:cNvSpPr/>
          <p:nvPr/>
        </p:nvSpPr>
        <p:spPr>
          <a:xfrm>
            <a:off x="1530906" y="537067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Structured Approach</a:t>
            </a:r>
            <a:endParaRPr lang="en-US" sz="2200" dirty="0"/>
          </a:p>
        </p:txBody>
      </p:sp>
      <p:sp>
        <p:nvSpPr>
          <p:cNvPr id="15" name="Text 12"/>
          <p:cNvSpPr/>
          <p:nvPr/>
        </p:nvSpPr>
        <p:spPr>
          <a:xfrm>
            <a:off x="1530906" y="5861090"/>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Provides a structured, algorithmic approach.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4356" y="619601"/>
            <a:ext cx="5628918" cy="703659"/>
          </a:xfrm>
          <a:prstGeom prst="rect">
            <a:avLst/>
          </a:prstGeom>
          <a:noFill/>
          <a:ln/>
        </p:spPr>
        <p:txBody>
          <a:bodyPr wrap="none" lIns="0" tIns="0" rIns="0" bIns="0" rtlCol="0" anchor="t"/>
          <a:lstStyle/>
          <a:p>
            <a:pPr algn="l" indent="0" marL="0">
              <a:lnSpc>
                <a:spcPts val="5500"/>
              </a:lnSpc>
              <a:buNone/>
            </a:pPr>
            <a:r>
              <a:rPr lang="en-US" sz="4400" dirty="0">
                <a:solidFill>
                  <a:srgbClr val="272D45"/>
                </a:solidFill>
                <a:latin typeface="Kanit Light" pitchFamily="34" charset="0"/>
                <a:ea typeface="Kanit Light" pitchFamily="34" charset="-122"/>
                <a:cs typeface="Kanit Light" pitchFamily="34" charset="-120"/>
              </a:rPr>
              <a:t>Problem Statement</a:t>
            </a:r>
            <a:endParaRPr lang="en-US" sz="4400" dirty="0"/>
          </a:p>
        </p:txBody>
      </p:sp>
      <p:sp>
        <p:nvSpPr>
          <p:cNvPr id="4" name="Text 1"/>
          <p:cNvSpPr/>
          <p:nvPr/>
        </p:nvSpPr>
        <p:spPr>
          <a:xfrm>
            <a:off x="6274356" y="1660922"/>
            <a:ext cx="7568089" cy="720328"/>
          </a:xfrm>
          <a:prstGeom prst="rect">
            <a:avLst/>
          </a:prstGeom>
          <a:noFill/>
          <a:ln/>
        </p:spPr>
        <p:txBody>
          <a:bodyPr wrap="squar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The key problem is how to optimize an investment portfolio within a limited budget to maximize returns while managing risk.</a:t>
            </a:r>
            <a:endParaRPr lang="en-US" sz="1750" dirty="0"/>
          </a:p>
        </p:txBody>
      </p:sp>
      <p:sp>
        <p:nvSpPr>
          <p:cNvPr id="5" name="Text 2"/>
          <p:cNvSpPr/>
          <p:nvPr/>
        </p:nvSpPr>
        <p:spPr>
          <a:xfrm>
            <a:off x="6274356" y="2718911"/>
            <a:ext cx="5628918" cy="703659"/>
          </a:xfrm>
          <a:prstGeom prst="rect">
            <a:avLst/>
          </a:prstGeom>
          <a:noFill/>
          <a:ln/>
        </p:spPr>
        <p:txBody>
          <a:bodyPr wrap="none" lIns="0" tIns="0" rIns="0" bIns="0" rtlCol="0" anchor="t"/>
          <a:lstStyle/>
          <a:p>
            <a:pPr algn="l" indent="0" marL="0">
              <a:lnSpc>
                <a:spcPts val="5500"/>
              </a:lnSpc>
              <a:buNone/>
            </a:pPr>
            <a:r>
              <a:rPr lang="en-US" sz="4400" dirty="0">
                <a:solidFill>
                  <a:srgbClr val="272D45"/>
                </a:solidFill>
                <a:latin typeface="Kanit Light" pitchFamily="34" charset="0"/>
                <a:ea typeface="Kanit Light" pitchFamily="34" charset="-122"/>
                <a:cs typeface="Kanit Light" pitchFamily="34" charset="-120"/>
              </a:rPr>
              <a:t>Description</a:t>
            </a:r>
            <a:endParaRPr lang="en-US" sz="4400" dirty="0"/>
          </a:p>
        </p:txBody>
      </p:sp>
      <p:sp>
        <p:nvSpPr>
          <p:cNvPr id="6" name="Shape 3"/>
          <p:cNvSpPr/>
          <p:nvPr/>
        </p:nvSpPr>
        <p:spPr>
          <a:xfrm>
            <a:off x="6274356" y="4013478"/>
            <a:ext cx="506492" cy="506492"/>
          </a:xfrm>
          <a:prstGeom prst="roundRect">
            <a:avLst>
              <a:gd name="adj" fmla="val 18671"/>
            </a:avLst>
          </a:prstGeom>
          <a:solidFill>
            <a:srgbClr val="DFECE9"/>
          </a:solidFill>
          <a:ln w="7620">
            <a:solidFill>
              <a:srgbClr val="C5D2CF"/>
            </a:solidFill>
            <a:prstDash val="solid"/>
          </a:ln>
        </p:spPr>
      </p:sp>
      <p:sp>
        <p:nvSpPr>
          <p:cNvPr id="7" name="Text 4"/>
          <p:cNvSpPr/>
          <p:nvPr/>
        </p:nvSpPr>
        <p:spPr>
          <a:xfrm>
            <a:off x="6358771" y="4055685"/>
            <a:ext cx="337661" cy="422077"/>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1</a:t>
            </a:r>
            <a:endParaRPr lang="en-US" sz="2650" dirty="0"/>
          </a:p>
        </p:txBody>
      </p:sp>
      <p:sp>
        <p:nvSpPr>
          <p:cNvPr id="8" name="Text 5"/>
          <p:cNvSpPr/>
          <p:nvPr/>
        </p:nvSpPr>
        <p:spPr>
          <a:xfrm>
            <a:off x="7005995" y="4013478"/>
            <a:ext cx="2939891" cy="703659"/>
          </a:xfrm>
          <a:prstGeom prst="rect">
            <a:avLst/>
          </a:prstGeom>
          <a:noFill/>
          <a:ln/>
        </p:spPr>
        <p:txBody>
          <a:bodyPr wrap="squar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Optimize portfolio to maximize returns</a:t>
            </a:r>
            <a:endParaRPr lang="en-US" sz="2200" dirty="0"/>
          </a:p>
        </p:txBody>
      </p:sp>
      <p:sp>
        <p:nvSpPr>
          <p:cNvPr id="9" name="Text 6"/>
          <p:cNvSpPr/>
          <p:nvPr/>
        </p:nvSpPr>
        <p:spPr>
          <a:xfrm>
            <a:off x="7005995" y="4852154"/>
            <a:ext cx="2939891" cy="720328"/>
          </a:xfrm>
          <a:prstGeom prst="rect">
            <a:avLst/>
          </a:prstGeom>
          <a:noFill/>
          <a:ln/>
        </p:spPr>
        <p:txBody>
          <a:bodyPr wrap="squar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Manage risk within a budget</a:t>
            </a:r>
            <a:endParaRPr lang="en-US" sz="1750" dirty="0"/>
          </a:p>
        </p:txBody>
      </p:sp>
      <p:sp>
        <p:nvSpPr>
          <p:cNvPr id="10" name="Shape 7"/>
          <p:cNvSpPr/>
          <p:nvPr/>
        </p:nvSpPr>
        <p:spPr>
          <a:xfrm>
            <a:off x="10171033" y="4013478"/>
            <a:ext cx="506492" cy="506492"/>
          </a:xfrm>
          <a:prstGeom prst="roundRect">
            <a:avLst>
              <a:gd name="adj" fmla="val 18671"/>
            </a:avLst>
          </a:prstGeom>
          <a:solidFill>
            <a:srgbClr val="DFECE9"/>
          </a:solidFill>
          <a:ln w="7620">
            <a:solidFill>
              <a:srgbClr val="C5D2CF"/>
            </a:solidFill>
            <a:prstDash val="solid"/>
          </a:ln>
        </p:spPr>
      </p:sp>
      <p:sp>
        <p:nvSpPr>
          <p:cNvPr id="11" name="Text 8"/>
          <p:cNvSpPr/>
          <p:nvPr/>
        </p:nvSpPr>
        <p:spPr>
          <a:xfrm>
            <a:off x="10255448" y="4055685"/>
            <a:ext cx="337661" cy="422077"/>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2</a:t>
            </a:r>
            <a:endParaRPr lang="en-US" sz="2650" dirty="0"/>
          </a:p>
        </p:txBody>
      </p:sp>
      <p:sp>
        <p:nvSpPr>
          <p:cNvPr id="12" name="Text 9"/>
          <p:cNvSpPr/>
          <p:nvPr/>
        </p:nvSpPr>
        <p:spPr>
          <a:xfrm>
            <a:off x="10902672" y="4013478"/>
            <a:ext cx="2939891" cy="703659"/>
          </a:xfrm>
          <a:prstGeom prst="rect">
            <a:avLst/>
          </a:prstGeom>
          <a:noFill/>
          <a:ln/>
        </p:spPr>
        <p:txBody>
          <a:bodyPr wrap="squar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Identify profitable stocks</a:t>
            </a:r>
            <a:endParaRPr lang="en-US" sz="2200" dirty="0"/>
          </a:p>
        </p:txBody>
      </p:sp>
      <p:sp>
        <p:nvSpPr>
          <p:cNvPr id="13" name="Text 10"/>
          <p:cNvSpPr/>
          <p:nvPr/>
        </p:nvSpPr>
        <p:spPr>
          <a:xfrm>
            <a:off x="10902672" y="4852154"/>
            <a:ext cx="2939891" cy="720328"/>
          </a:xfrm>
          <a:prstGeom prst="rect">
            <a:avLst/>
          </a:prstGeom>
          <a:noFill/>
          <a:ln/>
        </p:spPr>
        <p:txBody>
          <a:bodyPr wrap="squar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Use algorithms to find best combination</a:t>
            </a:r>
            <a:endParaRPr lang="en-US" sz="1750" dirty="0"/>
          </a:p>
        </p:txBody>
      </p:sp>
      <p:sp>
        <p:nvSpPr>
          <p:cNvPr id="14" name="Shape 11"/>
          <p:cNvSpPr/>
          <p:nvPr/>
        </p:nvSpPr>
        <p:spPr>
          <a:xfrm>
            <a:off x="6274356" y="6050875"/>
            <a:ext cx="506492" cy="506492"/>
          </a:xfrm>
          <a:prstGeom prst="roundRect">
            <a:avLst>
              <a:gd name="adj" fmla="val 18671"/>
            </a:avLst>
          </a:prstGeom>
          <a:solidFill>
            <a:srgbClr val="DFECE9"/>
          </a:solidFill>
          <a:ln w="7620">
            <a:solidFill>
              <a:srgbClr val="C5D2CF"/>
            </a:solidFill>
            <a:prstDash val="solid"/>
          </a:ln>
        </p:spPr>
      </p:sp>
      <p:sp>
        <p:nvSpPr>
          <p:cNvPr id="15" name="Text 12"/>
          <p:cNvSpPr/>
          <p:nvPr/>
        </p:nvSpPr>
        <p:spPr>
          <a:xfrm>
            <a:off x="6358771" y="6093083"/>
            <a:ext cx="337661" cy="422077"/>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3</a:t>
            </a:r>
            <a:endParaRPr lang="en-US" sz="2650" dirty="0"/>
          </a:p>
        </p:txBody>
      </p:sp>
      <p:sp>
        <p:nvSpPr>
          <p:cNvPr id="16" name="Text 13"/>
          <p:cNvSpPr/>
          <p:nvPr/>
        </p:nvSpPr>
        <p:spPr>
          <a:xfrm>
            <a:off x="7005995" y="6050875"/>
            <a:ext cx="2929414" cy="3518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Balance risk and reward</a:t>
            </a:r>
            <a:endParaRPr lang="en-US" sz="2200" dirty="0"/>
          </a:p>
        </p:txBody>
      </p:sp>
      <p:sp>
        <p:nvSpPr>
          <p:cNvPr id="17" name="Text 14"/>
          <p:cNvSpPr/>
          <p:nvPr/>
        </p:nvSpPr>
        <p:spPr>
          <a:xfrm>
            <a:off x="7005995" y="6537722"/>
            <a:ext cx="2939891" cy="720328"/>
          </a:xfrm>
          <a:prstGeom prst="rect">
            <a:avLst/>
          </a:prstGeom>
          <a:noFill/>
          <a:ln/>
        </p:spPr>
        <p:txBody>
          <a:bodyPr wrap="squar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Help investors make informed decisions</a:t>
            </a:r>
            <a:endParaRPr lang="en-US" sz="1750" dirty="0"/>
          </a:p>
        </p:txBody>
      </p:sp>
      <p:sp>
        <p:nvSpPr>
          <p:cNvPr id="18" name="Shape 15"/>
          <p:cNvSpPr/>
          <p:nvPr/>
        </p:nvSpPr>
        <p:spPr>
          <a:xfrm>
            <a:off x="10171033" y="6050875"/>
            <a:ext cx="506492" cy="506492"/>
          </a:xfrm>
          <a:prstGeom prst="roundRect">
            <a:avLst>
              <a:gd name="adj" fmla="val 18671"/>
            </a:avLst>
          </a:prstGeom>
          <a:solidFill>
            <a:srgbClr val="DFECE9"/>
          </a:solidFill>
          <a:ln w="7620">
            <a:solidFill>
              <a:srgbClr val="C5D2CF"/>
            </a:solidFill>
            <a:prstDash val="solid"/>
          </a:ln>
        </p:spPr>
      </p:sp>
      <p:sp>
        <p:nvSpPr>
          <p:cNvPr id="19" name="Text 16"/>
          <p:cNvSpPr/>
          <p:nvPr/>
        </p:nvSpPr>
        <p:spPr>
          <a:xfrm>
            <a:off x="10255448" y="6093083"/>
            <a:ext cx="337661" cy="422077"/>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4</a:t>
            </a:r>
            <a:endParaRPr lang="en-US" sz="2650" dirty="0"/>
          </a:p>
        </p:txBody>
      </p:sp>
      <p:sp>
        <p:nvSpPr>
          <p:cNvPr id="20" name="Text 17"/>
          <p:cNvSpPr/>
          <p:nvPr/>
        </p:nvSpPr>
        <p:spPr>
          <a:xfrm>
            <a:off x="10902672" y="6050875"/>
            <a:ext cx="2939891" cy="703659"/>
          </a:xfrm>
          <a:prstGeom prst="rect">
            <a:avLst/>
          </a:prstGeom>
          <a:noFill/>
          <a:ln/>
        </p:spPr>
        <p:txBody>
          <a:bodyPr wrap="squar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Build portfolio aligned with goals</a:t>
            </a:r>
            <a:endParaRPr lang="en-US" sz="2200" dirty="0"/>
          </a:p>
        </p:txBody>
      </p:sp>
      <p:sp>
        <p:nvSpPr>
          <p:cNvPr id="21" name="Text 18"/>
          <p:cNvSpPr/>
          <p:nvPr/>
        </p:nvSpPr>
        <p:spPr>
          <a:xfrm>
            <a:off x="10902672" y="6889552"/>
            <a:ext cx="2939891" cy="720328"/>
          </a:xfrm>
          <a:prstGeom prst="rect">
            <a:avLst/>
          </a:prstGeom>
          <a:noFill/>
          <a:ln/>
        </p:spPr>
        <p:txBody>
          <a:bodyPr wrap="squar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Maximize returns without excessive risk</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9605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Real-Life Scenario</a:t>
            </a:r>
            <a:endParaRPr lang="en-US" sz="4450" dirty="0"/>
          </a:p>
        </p:txBody>
      </p:sp>
      <p:sp>
        <p:nvSpPr>
          <p:cNvPr id="4" name="Shape 1"/>
          <p:cNvSpPr/>
          <p:nvPr/>
        </p:nvSpPr>
        <p:spPr>
          <a:xfrm>
            <a:off x="6280190" y="2844998"/>
            <a:ext cx="3664863" cy="2039422"/>
          </a:xfrm>
          <a:prstGeom prst="roundRect">
            <a:avLst>
              <a:gd name="adj" fmla="val 4671"/>
            </a:avLst>
          </a:prstGeom>
          <a:solidFill>
            <a:srgbClr val="DFECE9"/>
          </a:solidFill>
          <a:ln w="7620">
            <a:solidFill>
              <a:srgbClr val="C5D2CF"/>
            </a:solidFill>
            <a:prstDash val="solid"/>
          </a:ln>
        </p:spPr>
      </p:sp>
      <p:sp>
        <p:nvSpPr>
          <p:cNvPr id="5" name="Text 2"/>
          <p:cNvSpPr/>
          <p:nvPr/>
        </p:nvSpPr>
        <p:spPr>
          <a:xfrm>
            <a:off x="6514624" y="30794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Limited Capital</a:t>
            </a:r>
            <a:endParaRPr lang="en-US" sz="2200" dirty="0"/>
          </a:p>
        </p:txBody>
      </p:sp>
      <p:sp>
        <p:nvSpPr>
          <p:cNvPr id="6" name="Text 3"/>
          <p:cNvSpPr/>
          <p:nvPr/>
        </p:nvSpPr>
        <p:spPr>
          <a:xfrm>
            <a:off x="6514624" y="3569851"/>
            <a:ext cx="3195995"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Investors face limited capital.</a:t>
            </a:r>
            <a:endParaRPr lang="en-US" sz="1750" dirty="0"/>
          </a:p>
        </p:txBody>
      </p:sp>
      <p:sp>
        <p:nvSpPr>
          <p:cNvPr id="7" name="Shape 4"/>
          <p:cNvSpPr/>
          <p:nvPr/>
        </p:nvSpPr>
        <p:spPr>
          <a:xfrm>
            <a:off x="10171867" y="2844998"/>
            <a:ext cx="3664863" cy="2039422"/>
          </a:xfrm>
          <a:prstGeom prst="roundRect">
            <a:avLst>
              <a:gd name="adj" fmla="val 4671"/>
            </a:avLst>
          </a:prstGeom>
          <a:solidFill>
            <a:srgbClr val="DFECE9"/>
          </a:solidFill>
          <a:ln w="7620">
            <a:solidFill>
              <a:srgbClr val="C5D2CF"/>
            </a:solidFill>
            <a:prstDash val="solid"/>
          </a:ln>
        </p:spPr>
      </p:sp>
      <p:sp>
        <p:nvSpPr>
          <p:cNvPr id="8" name="Text 5"/>
          <p:cNvSpPr/>
          <p:nvPr/>
        </p:nvSpPr>
        <p:spPr>
          <a:xfrm>
            <a:off x="10406301" y="3079433"/>
            <a:ext cx="3195995" cy="708660"/>
          </a:xfrm>
          <a:prstGeom prst="rect">
            <a:avLst/>
          </a:prstGeom>
          <a:noFill/>
          <a:ln/>
        </p:spPr>
        <p:txBody>
          <a:bodyPr wrap="squar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Inefficient Manual Selection</a:t>
            </a:r>
            <a:endParaRPr lang="en-US" sz="2200" dirty="0"/>
          </a:p>
        </p:txBody>
      </p:sp>
      <p:sp>
        <p:nvSpPr>
          <p:cNvPr id="9" name="Text 6"/>
          <p:cNvSpPr/>
          <p:nvPr/>
        </p:nvSpPr>
        <p:spPr>
          <a:xfrm>
            <a:off x="10406301" y="3924181"/>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Manual selection is inefficient.</a:t>
            </a:r>
            <a:endParaRPr lang="en-US" sz="1750" dirty="0"/>
          </a:p>
        </p:txBody>
      </p:sp>
      <p:sp>
        <p:nvSpPr>
          <p:cNvPr id="10" name="Shape 7"/>
          <p:cNvSpPr/>
          <p:nvPr/>
        </p:nvSpPr>
        <p:spPr>
          <a:xfrm>
            <a:off x="6280190" y="5111234"/>
            <a:ext cx="7556421" cy="1322189"/>
          </a:xfrm>
          <a:prstGeom prst="roundRect">
            <a:avLst>
              <a:gd name="adj" fmla="val 7205"/>
            </a:avLst>
          </a:prstGeom>
          <a:solidFill>
            <a:srgbClr val="DFECE9"/>
          </a:solidFill>
          <a:ln w="7620">
            <a:solidFill>
              <a:srgbClr val="C5D2CF"/>
            </a:solidFill>
            <a:prstDash val="solid"/>
          </a:ln>
        </p:spPr>
      </p:sp>
      <p:sp>
        <p:nvSpPr>
          <p:cNvPr id="11" name="Text 8"/>
          <p:cNvSpPr/>
          <p:nvPr/>
        </p:nvSpPr>
        <p:spPr>
          <a:xfrm>
            <a:off x="6514624" y="53456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Automated Strategy</a:t>
            </a:r>
            <a:endParaRPr lang="en-US" sz="2200" dirty="0"/>
          </a:p>
        </p:txBody>
      </p:sp>
      <p:sp>
        <p:nvSpPr>
          <p:cNvPr id="12" name="Text 9"/>
          <p:cNvSpPr/>
          <p:nvPr/>
        </p:nvSpPr>
        <p:spPr>
          <a:xfrm>
            <a:off x="6514624" y="5836087"/>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Automated strategy aids decision-making.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68561"/>
            <a:ext cx="6963608" cy="708779"/>
          </a:xfrm>
          <a:prstGeom prst="rect">
            <a:avLst/>
          </a:prstGeom>
          <a:noFill/>
          <a:ln/>
        </p:spPr>
        <p:txBody>
          <a:bodyPr wrap="non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Algorithmic Technique Used</a:t>
            </a:r>
            <a:endParaRPr lang="en-US" sz="4450" dirty="0"/>
          </a:p>
        </p:txBody>
      </p:sp>
      <p:pic>
        <p:nvPicPr>
          <p:cNvPr id="4" name="Image 1" descr="preencoded.png">    </p:cNvPr>
          <p:cNvPicPr>
            <a:picLocks noChangeAspect="1"/>
          </p:cNvPicPr>
          <p:nvPr/>
        </p:nvPicPr>
        <p:blipFill>
          <a:blip r:embed="rId2"/>
          <a:stretch>
            <a:fillRect/>
          </a:stretch>
        </p:blipFill>
        <p:spPr>
          <a:xfrm>
            <a:off x="6280190" y="1917502"/>
            <a:ext cx="1134070" cy="1360884"/>
          </a:xfrm>
          <a:prstGeom prst="rect">
            <a:avLst/>
          </a:prstGeom>
        </p:spPr>
      </p:pic>
      <p:sp>
        <p:nvSpPr>
          <p:cNvPr id="5" name="Text 1"/>
          <p:cNvSpPr/>
          <p:nvPr/>
        </p:nvSpPr>
        <p:spPr>
          <a:xfrm>
            <a:off x="7754422" y="2144316"/>
            <a:ext cx="2953941"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0/1 Knapsack Algorithm</a:t>
            </a:r>
            <a:endParaRPr lang="en-US" sz="2200" dirty="0"/>
          </a:p>
        </p:txBody>
      </p:sp>
      <p:sp>
        <p:nvSpPr>
          <p:cNvPr id="6" name="Text 2"/>
          <p:cNvSpPr/>
          <p:nvPr/>
        </p:nvSpPr>
        <p:spPr>
          <a:xfrm>
            <a:off x="7754422" y="2634734"/>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Dynamic Programming (DP) approach.</a:t>
            </a:r>
            <a:endParaRPr lang="en-US" sz="1750" dirty="0"/>
          </a:p>
        </p:txBody>
      </p:sp>
      <p:pic>
        <p:nvPicPr>
          <p:cNvPr id="7" name="Image 2" descr="preencoded.png">    </p:cNvPr>
          <p:cNvPicPr>
            <a:picLocks noChangeAspect="1"/>
          </p:cNvPicPr>
          <p:nvPr/>
        </p:nvPicPr>
        <p:blipFill>
          <a:blip r:embed="rId3"/>
          <a:stretch>
            <a:fillRect/>
          </a:stretch>
        </p:blipFill>
        <p:spPr>
          <a:xfrm>
            <a:off x="6280190" y="3278386"/>
            <a:ext cx="1134070" cy="1360884"/>
          </a:xfrm>
          <a:prstGeom prst="rect">
            <a:avLst/>
          </a:prstGeom>
        </p:spPr>
      </p:pic>
      <p:sp>
        <p:nvSpPr>
          <p:cNvPr id="8" name="Text 3"/>
          <p:cNvSpPr/>
          <p:nvPr/>
        </p:nvSpPr>
        <p:spPr>
          <a:xfrm>
            <a:off x="7754422" y="35052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Investment Cost</a:t>
            </a:r>
            <a:endParaRPr lang="en-US" sz="2200" dirty="0"/>
          </a:p>
        </p:txBody>
      </p:sp>
      <p:sp>
        <p:nvSpPr>
          <p:cNvPr id="9" name="Text 4"/>
          <p:cNvSpPr/>
          <p:nvPr/>
        </p:nvSpPr>
        <p:spPr>
          <a:xfrm>
            <a:off x="7754422" y="3995618"/>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Each stock has investment cost (weight).</a:t>
            </a:r>
            <a:endParaRPr lang="en-US" sz="1750" dirty="0"/>
          </a:p>
        </p:txBody>
      </p:sp>
      <p:pic>
        <p:nvPicPr>
          <p:cNvPr id="10" name="Image 3" descr="preencoded.png">    </p:cNvPr>
          <p:cNvPicPr>
            <a:picLocks noChangeAspect="1"/>
          </p:cNvPicPr>
          <p:nvPr/>
        </p:nvPicPr>
        <p:blipFill>
          <a:blip r:embed="rId4"/>
          <a:stretch>
            <a:fillRect/>
          </a:stretch>
        </p:blipFill>
        <p:spPr>
          <a:xfrm>
            <a:off x="6280190" y="4639270"/>
            <a:ext cx="1134070" cy="1360884"/>
          </a:xfrm>
          <a:prstGeom prst="rect">
            <a:avLst/>
          </a:prstGeom>
        </p:spPr>
      </p:pic>
      <p:sp>
        <p:nvSpPr>
          <p:cNvPr id="11" name="Text 5"/>
          <p:cNvSpPr/>
          <p:nvPr/>
        </p:nvSpPr>
        <p:spPr>
          <a:xfrm>
            <a:off x="7754422" y="486608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Expected Return</a:t>
            </a:r>
            <a:endParaRPr lang="en-US" sz="2200" dirty="0"/>
          </a:p>
        </p:txBody>
      </p:sp>
      <p:sp>
        <p:nvSpPr>
          <p:cNvPr id="12" name="Text 6"/>
          <p:cNvSpPr/>
          <p:nvPr/>
        </p:nvSpPr>
        <p:spPr>
          <a:xfrm>
            <a:off x="7754422" y="5356503"/>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Each stock has expected return (profit).</a:t>
            </a:r>
            <a:endParaRPr lang="en-US" sz="1750" dirty="0"/>
          </a:p>
        </p:txBody>
      </p:sp>
      <p:pic>
        <p:nvPicPr>
          <p:cNvPr id="13" name="Image 4" descr="preencoded.png">    </p:cNvPr>
          <p:cNvPicPr>
            <a:picLocks noChangeAspect="1"/>
          </p:cNvPicPr>
          <p:nvPr/>
        </p:nvPicPr>
        <p:blipFill>
          <a:blip r:embed="rId5"/>
          <a:stretch>
            <a:fillRect/>
          </a:stretch>
        </p:blipFill>
        <p:spPr>
          <a:xfrm>
            <a:off x="6280190" y="6000155"/>
            <a:ext cx="1134070" cy="1360884"/>
          </a:xfrm>
          <a:prstGeom prst="rect">
            <a:avLst/>
          </a:prstGeom>
        </p:spPr>
      </p:pic>
      <p:sp>
        <p:nvSpPr>
          <p:cNvPr id="14" name="Text 7"/>
          <p:cNvSpPr/>
          <p:nvPr/>
        </p:nvSpPr>
        <p:spPr>
          <a:xfrm>
            <a:off x="7754422" y="622696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Maximize Profit</a:t>
            </a:r>
            <a:endParaRPr lang="en-US" sz="2200" dirty="0"/>
          </a:p>
        </p:txBody>
      </p:sp>
      <p:sp>
        <p:nvSpPr>
          <p:cNvPr id="15" name="Text 8"/>
          <p:cNvSpPr/>
          <p:nvPr/>
        </p:nvSpPr>
        <p:spPr>
          <a:xfrm>
            <a:off x="7754422" y="6717387"/>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Maximize profit without exceeding budget.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56661"/>
            <a:ext cx="5857994" cy="708779"/>
          </a:xfrm>
          <a:prstGeom prst="rect">
            <a:avLst/>
          </a:prstGeom>
          <a:noFill/>
          <a:ln/>
        </p:spPr>
        <p:txBody>
          <a:bodyPr wrap="non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Implementation Details</a:t>
            </a:r>
            <a:endParaRPr lang="en-US" sz="4450" dirty="0"/>
          </a:p>
        </p:txBody>
      </p:sp>
      <p:pic>
        <p:nvPicPr>
          <p:cNvPr id="4" name="Image 1" descr="preencoded.png">    </p:cNvPr>
          <p:cNvPicPr>
            <a:picLocks noChangeAspect="1"/>
          </p:cNvPicPr>
          <p:nvPr/>
        </p:nvPicPr>
        <p:blipFill>
          <a:blip r:embed="rId2"/>
          <a:stretch>
            <a:fillRect/>
          </a:stretch>
        </p:blipFill>
        <p:spPr>
          <a:xfrm>
            <a:off x="793790" y="2945249"/>
            <a:ext cx="250627" cy="250627"/>
          </a:xfrm>
          <a:prstGeom prst="rect">
            <a:avLst/>
          </a:prstGeom>
        </p:spPr>
      </p:pic>
      <p:sp>
        <p:nvSpPr>
          <p:cNvPr id="5" name="Text 1"/>
          <p:cNvSpPr/>
          <p:nvPr/>
        </p:nvSpPr>
        <p:spPr>
          <a:xfrm>
            <a:off x="1271230" y="2905601"/>
            <a:ext cx="1814513"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Language</a:t>
            </a:r>
            <a:endParaRPr lang="en-US" sz="2200" dirty="0"/>
          </a:p>
        </p:txBody>
      </p:sp>
      <p:sp>
        <p:nvSpPr>
          <p:cNvPr id="6" name="Text 2"/>
          <p:cNvSpPr/>
          <p:nvPr/>
        </p:nvSpPr>
        <p:spPr>
          <a:xfrm>
            <a:off x="1271230" y="3396020"/>
            <a:ext cx="1814513"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a:t>
            </a:r>
            <a:endParaRPr lang="en-US" sz="1750" dirty="0"/>
          </a:p>
        </p:txBody>
      </p:sp>
      <p:pic>
        <p:nvPicPr>
          <p:cNvPr id="7" name="Image 2" descr="preencoded.png">    </p:cNvPr>
          <p:cNvPicPr>
            <a:picLocks noChangeAspect="1"/>
          </p:cNvPicPr>
          <p:nvPr/>
        </p:nvPicPr>
        <p:blipFill>
          <a:blip r:embed="rId3"/>
          <a:stretch>
            <a:fillRect/>
          </a:stretch>
        </p:blipFill>
        <p:spPr>
          <a:xfrm>
            <a:off x="3425904" y="2945249"/>
            <a:ext cx="250746" cy="250746"/>
          </a:xfrm>
          <a:prstGeom prst="rect">
            <a:avLst/>
          </a:prstGeom>
        </p:spPr>
      </p:pic>
      <p:sp>
        <p:nvSpPr>
          <p:cNvPr id="8" name="Text 3"/>
          <p:cNvSpPr/>
          <p:nvPr/>
        </p:nvSpPr>
        <p:spPr>
          <a:xfrm>
            <a:off x="3903464" y="2905601"/>
            <a:ext cx="1814513" cy="708660"/>
          </a:xfrm>
          <a:prstGeom prst="rect">
            <a:avLst/>
          </a:prstGeom>
          <a:noFill/>
          <a:ln/>
        </p:spPr>
        <p:txBody>
          <a:bodyPr wrap="squar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Data Structures</a:t>
            </a:r>
            <a:endParaRPr lang="en-US" sz="2200" dirty="0"/>
          </a:p>
        </p:txBody>
      </p:sp>
      <p:sp>
        <p:nvSpPr>
          <p:cNvPr id="9" name="Text 4"/>
          <p:cNvSpPr/>
          <p:nvPr/>
        </p:nvSpPr>
        <p:spPr>
          <a:xfrm>
            <a:off x="3903464" y="3750350"/>
            <a:ext cx="1814513"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Arrays, 2D DP table</a:t>
            </a:r>
            <a:endParaRPr lang="en-US" sz="1750" dirty="0"/>
          </a:p>
        </p:txBody>
      </p:sp>
      <p:pic>
        <p:nvPicPr>
          <p:cNvPr id="10" name="Image 3" descr="preencoded.png">    </p:cNvPr>
          <p:cNvPicPr>
            <a:picLocks noChangeAspect="1"/>
          </p:cNvPicPr>
          <p:nvPr/>
        </p:nvPicPr>
        <p:blipFill>
          <a:blip r:embed="rId4"/>
          <a:stretch>
            <a:fillRect/>
          </a:stretch>
        </p:blipFill>
        <p:spPr>
          <a:xfrm>
            <a:off x="6058138" y="2945249"/>
            <a:ext cx="250627" cy="250627"/>
          </a:xfrm>
          <a:prstGeom prst="rect">
            <a:avLst/>
          </a:prstGeom>
        </p:spPr>
      </p:pic>
      <p:sp>
        <p:nvSpPr>
          <p:cNvPr id="11" name="Text 5"/>
          <p:cNvSpPr/>
          <p:nvPr/>
        </p:nvSpPr>
        <p:spPr>
          <a:xfrm>
            <a:off x="6535579" y="2905601"/>
            <a:ext cx="1814513"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Input</a:t>
            </a:r>
            <a:endParaRPr lang="en-US" sz="2200" dirty="0"/>
          </a:p>
        </p:txBody>
      </p:sp>
      <p:sp>
        <p:nvSpPr>
          <p:cNvPr id="12" name="Text 6"/>
          <p:cNvSpPr/>
          <p:nvPr/>
        </p:nvSpPr>
        <p:spPr>
          <a:xfrm>
            <a:off x="6535579" y="3396020"/>
            <a:ext cx="1814513"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Budget, stocks, cost, profit</a:t>
            </a:r>
            <a:endParaRPr lang="en-US" sz="1750" dirty="0"/>
          </a:p>
        </p:txBody>
      </p:sp>
      <p:pic>
        <p:nvPicPr>
          <p:cNvPr id="13" name="Image 4" descr="preencoded.png">    </p:cNvPr>
          <p:cNvPicPr>
            <a:picLocks noChangeAspect="1"/>
          </p:cNvPicPr>
          <p:nvPr/>
        </p:nvPicPr>
        <p:blipFill>
          <a:blip r:embed="rId5"/>
          <a:stretch>
            <a:fillRect/>
          </a:stretch>
        </p:blipFill>
        <p:spPr>
          <a:xfrm>
            <a:off x="793790" y="5196245"/>
            <a:ext cx="250627" cy="250627"/>
          </a:xfrm>
          <a:prstGeom prst="rect">
            <a:avLst/>
          </a:prstGeom>
        </p:spPr>
      </p:pic>
      <p:sp>
        <p:nvSpPr>
          <p:cNvPr id="14" name="Text 7"/>
          <p:cNvSpPr/>
          <p:nvPr/>
        </p:nvSpPr>
        <p:spPr>
          <a:xfrm>
            <a:off x="1271230" y="5156597"/>
            <a:ext cx="1814513"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Output</a:t>
            </a:r>
            <a:endParaRPr lang="en-US" sz="2200" dirty="0"/>
          </a:p>
        </p:txBody>
      </p:sp>
      <p:sp>
        <p:nvSpPr>
          <p:cNvPr id="15" name="Text 8"/>
          <p:cNvSpPr/>
          <p:nvPr/>
        </p:nvSpPr>
        <p:spPr>
          <a:xfrm>
            <a:off x="1271230" y="5647015"/>
            <a:ext cx="1814513"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Selected stocks, max profit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1991" y="543639"/>
            <a:ext cx="4942880" cy="617934"/>
          </a:xfrm>
          <a:prstGeom prst="rect">
            <a:avLst/>
          </a:prstGeom>
          <a:noFill/>
          <a:ln/>
        </p:spPr>
        <p:txBody>
          <a:bodyPr wrap="none" lIns="0" tIns="0" rIns="0" bIns="0" rtlCol="0" anchor="t"/>
          <a:lstStyle/>
          <a:p>
            <a:pPr algn="l" indent="0" marL="0">
              <a:lnSpc>
                <a:spcPts val="4850"/>
              </a:lnSpc>
              <a:buNone/>
            </a:pPr>
            <a:r>
              <a:rPr lang="en-US" sz="3850" dirty="0">
                <a:solidFill>
                  <a:srgbClr val="272D45"/>
                </a:solidFill>
                <a:latin typeface="Kanit Light" pitchFamily="34" charset="0"/>
                <a:ea typeface="Kanit Light" pitchFamily="34" charset="-122"/>
                <a:cs typeface="Kanit Light" pitchFamily="34" charset="-120"/>
              </a:rPr>
              <a:t>Pseudocode</a:t>
            </a:r>
            <a:endParaRPr lang="en-US" sz="3850" dirty="0"/>
          </a:p>
        </p:txBody>
      </p:sp>
      <p:sp>
        <p:nvSpPr>
          <p:cNvPr id="3" name="Shape 1"/>
          <p:cNvSpPr/>
          <p:nvPr/>
        </p:nvSpPr>
        <p:spPr>
          <a:xfrm>
            <a:off x="7303770" y="1556980"/>
            <a:ext cx="22860" cy="6129218"/>
          </a:xfrm>
          <a:prstGeom prst="roundRect">
            <a:avLst>
              <a:gd name="adj" fmla="val 363264"/>
            </a:avLst>
          </a:prstGeom>
          <a:solidFill>
            <a:srgbClr val="C5D2CF"/>
          </a:solidFill>
          <a:ln/>
        </p:spPr>
      </p:sp>
      <p:sp>
        <p:nvSpPr>
          <p:cNvPr id="4" name="Shape 2"/>
          <p:cNvSpPr/>
          <p:nvPr/>
        </p:nvSpPr>
        <p:spPr>
          <a:xfrm>
            <a:off x="6522601" y="1990368"/>
            <a:ext cx="593050" cy="22860"/>
          </a:xfrm>
          <a:prstGeom prst="roundRect">
            <a:avLst>
              <a:gd name="adj" fmla="val 363264"/>
            </a:avLst>
          </a:prstGeom>
          <a:solidFill>
            <a:srgbClr val="C5D2CF"/>
          </a:solidFill>
          <a:ln/>
        </p:spPr>
      </p:sp>
      <p:sp>
        <p:nvSpPr>
          <p:cNvPr id="5" name="Shape 3"/>
          <p:cNvSpPr/>
          <p:nvPr/>
        </p:nvSpPr>
        <p:spPr>
          <a:xfrm>
            <a:off x="7092791" y="1779389"/>
            <a:ext cx="444818" cy="444818"/>
          </a:xfrm>
          <a:prstGeom prst="roundRect">
            <a:avLst>
              <a:gd name="adj" fmla="val 18669"/>
            </a:avLst>
          </a:prstGeom>
          <a:solidFill>
            <a:srgbClr val="DFECE9"/>
          </a:solidFill>
          <a:ln w="7620">
            <a:solidFill>
              <a:srgbClr val="C5D2CF"/>
            </a:solidFill>
            <a:prstDash val="solid"/>
          </a:ln>
        </p:spPr>
      </p:sp>
      <p:sp>
        <p:nvSpPr>
          <p:cNvPr id="6" name="Text 4"/>
          <p:cNvSpPr/>
          <p:nvPr/>
        </p:nvSpPr>
        <p:spPr>
          <a:xfrm>
            <a:off x="7166967" y="1816477"/>
            <a:ext cx="296466" cy="370642"/>
          </a:xfrm>
          <a:prstGeom prst="rect">
            <a:avLst/>
          </a:prstGeom>
          <a:noFill/>
          <a:ln/>
        </p:spPr>
        <p:txBody>
          <a:bodyPr wrap="none" lIns="0" tIns="0" rIns="0" bIns="0" rtlCol="0" anchor="t"/>
          <a:lstStyle/>
          <a:p>
            <a:pPr algn="ctr" indent="0" marL="0">
              <a:lnSpc>
                <a:spcPts val="2300"/>
              </a:lnSpc>
              <a:buNone/>
            </a:pPr>
            <a:r>
              <a:rPr lang="en-US" sz="2300" dirty="0">
                <a:solidFill>
                  <a:srgbClr val="2C3249"/>
                </a:solidFill>
                <a:latin typeface="Kanit Light" pitchFamily="34" charset="0"/>
                <a:ea typeface="Kanit Light" pitchFamily="34" charset="-122"/>
                <a:cs typeface="Kanit Light" pitchFamily="34" charset="-120"/>
              </a:rPr>
              <a:t>1</a:t>
            </a:r>
            <a:endParaRPr lang="en-US" sz="2300" dirty="0"/>
          </a:p>
        </p:txBody>
      </p:sp>
      <p:sp>
        <p:nvSpPr>
          <p:cNvPr id="7" name="Text 5"/>
          <p:cNvSpPr/>
          <p:nvPr/>
        </p:nvSpPr>
        <p:spPr>
          <a:xfrm>
            <a:off x="3855244" y="1754624"/>
            <a:ext cx="2471380" cy="308967"/>
          </a:xfrm>
          <a:prstGeom prst="rect">
            <a:avLst/>
          </a:prstGeom>
          <a:noFill/>
          <a:ln/>
        </p:spPr>
        <p:txBody>
          <a:bodyPr wrap="none" lIns="0" tIns="0" rIns="0" bIns="0" rtlCol="0" anchor="t"/>
          <a:lstStyle/>
          <a:p>
            <a:pPr algn="r" indent="0" marL="0">
              <a:lnSpc>
                <a:spcPts val="2400"/>
              </a:lnSpc>
              <a:buNone/>
            </a:pPr>
            <a:r>
              <a:rPr lang="en-US" sz="1900" dirty="0">
                <a:solidFill>
                  <a:srgbClr val="2C3249"/>
                </a:solidFill>
                <a:latin typeface="Kanit Light" pitchFamily="34" charset="0"/>
                <a:ea typeface="Kanit Light" pitchFamily="34" charset="-122"/>
                <a:cs typeface="Kanit Light" pitchFamily="34" charset="-120"/>
              </a:rPr>
              <a:t>Input Data</a:t>
            </a:r>
            <a:endParaRPr lang="en-US" sz="1900" dirty="0"/>
          </a:p>
        </p:txBody>
      </p:sp>
      <p:sp>
        <p:nvSpPr>
          <p:cNvPr id="8" name="Text 6"/>
          <p:cNvSpPr/>
          <p:nvPr/>
        </p:nvSpPr>
        <p:spPr>
          <a:xfrm>
            <a:off x="691991" y="2182177"/>
            <a:ext cx="5634633" cy="316349"/>
          </a:xfrm>
          <a:prstGeom prst="rect">
            <a:avLst/>
          </a:prstGeom>
          <a:noFill/>
          <a:ln/>
        </p:spPr>
        <p:txBody>
          <a:bodyPr wrap="none" lIns="0" tIns="0" rIns="0" bIns="0" rtlCol="0" anchor="t"/>
          <a:lstStyle/>
          <a:p>
            <a:pPr algn="r" indent="0" marL="0">
              <a:lnSpc>
                <a:spcPts val="2450"/>
              </a:lnSpc>
              <a:buNone/>
            </a:pPr>
            <a:r>
              <a:rPr lang="en-US" sz="1550" dirty="0">
                <a:solidFill>
                  <a:srgbClr val="2C3249"/>
                </a:solidFill>
                <a:latin typeface="Martel Sans" pitchFamily="34" charset="0"/>
                <a:ea typeface="Martel Sans" pitchFamily="34" charset="-122"/>
                <a:cs typeface="Martel Sans" pitchFamily="34" charset="-120"/>
              </a:rPr>
              <a:t>Read budget, number of stocks, stock details.</a:t>
            </a:r>
            <a:endParaRPr lang="en-US" sz="1550" dirty="0"/>
          </a:p>
        </p:txBody>
      </p:sp>
      <p:sp>
        <p:nvSpPr>
          <p:cNvPr id="9" name="Shape 7"/>
          <p:cNvSpPr/>
          <p:nvPr/>
        </p:nvSpPr>
        <p:spPr>
          <a:xfrm>
            <a:off x="7514749" y="2978825"/>
            <a:ext cx="593050" cy="22860"/>
          </a:xfrm>
          <a:prstGeom prst="roundRect">
            <a:avLst>
              <a:gd name="adj" fmla="val 363264"/>
            </a:avLst>
          </a:prstGeom>
          <a:solidFill>
            <a:srgbClr val="C5D2CF"/>
          </a:solidFill>
          <a:ln/>
        </p:spPr>
      </p:sp>
      <p:sp>
        <p:nvSpPr>
          <p:cNvPr id="10" name="Shape 8"/>
          <p:cNvSpPr/>
          <p:nvPr/>
        </p:nvSpPr>
        <p:spPr>
          <a:xfrm>
            <a:off x="7092791" y="2767846"/>
            <a:ext cx="444818" cy="444818"/>
          </a:xfrm>
          <a:prstGeom prst="roundRect">
            <a:avLst>
              <a:gd name="adj" fmla="val 18669"/>
            </a:avLst>
          </a:prstGeom>
          <a:solidFill>
            <a:srgbClr val="DFECE9"/>
          </a:solidFill>
          <a:ln w="7620">
            <a:solidFill>
              <a:srgbClr val="C5D2CF"/>
            </a:solidFill>
            <a:prstDash val="solid"/>
          </a:ln>
        </p:spPr>
      </p:sp>
      <p:sp>
        <p:nvSpPr>
          <p:cNvPr id="11" name="Text 9"/>
          <p:cNvSpPr/>
          <p:nvPr/>
        </p:nvSpPr>
        <p:spPr>
          <a:xfrm>
            <a:off x="7166967" y="2804934"/>
            <a:ext cx="296466" cy="370642"/>
          </a:xfrm>
          <a:prstGeom prst="rect">
            <a:avLst/>
          </a:prstGeom>
          <a:noFill/>
          <a:ln/>
        </p:spPr>
        <p:txBody>
          <a:bodyPr wrap="none" lIns="0" tIns="0" rIns="0" bIns="0" rtlCol="0" anchor="t"/>
          <a:lstStyle/>
          <a:p>
            <a:pPr algn="ctr" indent="0" marL="0">
              <a:lnSpc>
                <a:spcPts val="2300"/>
              </a:lnSpc>
              <a:buNone/>
            </a:pPr>
            <a:r>
              <a:rPr lang="en-US" sz="2300" dirty="0">
                <a:solidFill>
                  <a:srgbClr val="2C3249"/>
                </a:solidFill>
                <a:latin typeface="Kanit Light" pitchFamily="34" charset="0"/>
                <a:ea typeface="Kanit Light" pitchFamily="34" charset="-122"/>
                <a:cs typeface="Kanit Light" pitchFamily="34" charset="-120"/>
              </a:rPr>
              <a:t>2</a:t>
            </a:r>
            <a:endParaRPr lang="en-US" sz="2300" dirty="0"/>
          </a:p>
        </p:txBody>
      </p:sp>
      <p:sp>
        <p:nvSpPr>
          <p:cNvPr id="12" name="Text 10"/>
          <p:cNvSpPr/>
          <p:nvPr/>
        </p:nvSpPr>
        <p:spPr>
          <a:xfrm>
            <a:off x="8303776" y="2743081"/>
            <a:ext cx="2471380" cy="308967"/>
          </a:xfrm>
          <a:prstGeom prst="rect">
            <a:avLst/>
          </a:prstGeom>
          <a:noFill/>
          <a:ln/>
        </p:spPr>
        <p:txBody>
          <a:bodyPr wrap="none" lIns="0" tIns="0" rIns="0" bIns="0" rtlCol="0" anchor="t"/>
          <a:lstStyle/>
          <a:p>
            <a:pPr algn="l" indent="0" marL="0">
              <a:lnSpc>
                <a:spcPts val="2400"/>
              </a:lnSpc>
              <a:buNone/>
            </a:pPr>
            <a:r>
              <a:rPr lang="en-US" sz="1900" dirty="0">
                <a:solidFill>
                  <a:srgbClr val="2C3249"/>
                </a:solidFill>
                <a:latin typeface="Kanit Light" pitchFamily="34" charset="0"/>
                <a:ea typeface="Kanit Light" pitchFamily="34" charset="-122"/>
                <a:cs typeface="Kanit Light" pitchFamily="34" charset="-120"/>
              </a:rPr>
              <a:t>Initialize DP Table</a:t>
            </a:r>
            <a:endParaRPr lang="en-US" sz="1900" dirty="0"/>
          </a:p>
        </p:txBody>
      </p:sp>
      <p:sp>
        <p:nvSpPr>
          <p:cNvPr id="13" name="Text 11"/>
          <p:cNvSpPr/>
          <p:nvPr/>
        </p:nvSpPr>
        <p:spPr>
          <a:xfrm>
            <a:off x="8303776" y="3170634"/>
            <a:ext cx="5634633" cy="316349"/>
          </a:xfrm>
          <a:prstGeom prst="rect">
            <a:avLst/>
          </a:prstGeom>
          <a:noFill/>
          <a:ln/>
        </p:spPr>
        <p:txBody>
          <a:bodyPr wrap="none" lIns="0" tIns="0" rIns="0" bIns="0" rtlCol="0" anchor="t"/>
          <a:lstStyle/>
          <a:p>
            <a:pPr algn="l" indent="0" marL="0">
              <a:lnSpc>
                <a:spcPts val="2450"/>
              </a:lnSpc>
              <a:buNone/>
            </a:pPr>
            <a:r>
              <a:rPr lang="en-US" sz="1550" dirty="0">
                <a:solidFill>
                  <a:srgbClr val="2C3249"/>
                </a:solidFill>
                <a:latin typeface="Martel Sans" pitchFamily="34" charset="0"/>
                <a:ea typeface="Martel Sans" pitchFamily="34" charset="-122"/>
                <a:cs typeface="Martel Sans" pitchFamily="34" charset="-120"/>
              </a:rPr>
              <a:t>Create table dp[i][w], set dp[0][w] = 0.</a:t>
            </a:r>
            <a:endParaRPr lang="en-US" sz="1550" dirty="0"/>
          </a:p>
        </p:txBody>
      </p:sp>
      <p:sp>
        <p:nvSpPr>
          <p:cNvPr id="14" name="Shape 12"/>
          <p:cNvSpPr/>
          <p:nvPr/>
        </p:nvSpPr>
        <p:spPr>
          <a:xfrm>
            <a:off x="6522601" y="3868460"/>
            <a:ext cx="593050" cy="22860"/>
          </a:xfrm>
          <a:prstGeom prst="roundRect">
            <a:avLst>
              <a:gd name="adj" fmla="val 363264"/>
            </a:avLst>
          </a:prstGeom>
          <a:solidFill>
            <a:srgbClr val="C5D2CF"/>
          </a:solidFill>
          <a:ln/>
        </p:spPr>
      </p:sp>
      <p:sp>
        <p:nvSpPr>
          <p:cNvPr id="15" name="Shape 13"/>
          <p:cNvSpPr/>
          <p:nvPr/>
        </p:nvSpPr>
        <p:spPr>
          <a:xfrm>
            <a:off x="7092791" y="3657481"/>
            <a:ext cx="444818" cy="444818"/>
          </a:xfrm>
          <a:prstGeom prst="roundRect">
            <a:avLst>
              <a:gd name="adj" fmla="val 18669"/>
            </a:avLst>
          </a:prstGeom>
          <a:solidFill>
            <a:srgbClr val="DFECE9"/>
          </a:solidFill>
          <a:ln w="7620">
            <a:solidFill>
              <a:srgbClr val="C5D2CF"/>
            </a:solidFill>
            <a:prstDash val="solid"/>
          </a:ln>
        </p:spPr>
      </p:sp>
      <p:sp>
        <p:nvSpPr>
          <p:cNvPr id="16" name="Text 14"/>
          <p:cNvSpPr/>
          <p:nvPr/>
        </p:nvSpPr>
        <p:spPr>
          <a:xfrm>
            <a:off x="7166967" y="3694569"/>
            <a:ext cx="296466" cy="370642"/>
          </a:xfrm>
          <a:prstGeom prst="rect">
            <a:avLst/>
          </a:prstGeom>
          <a:noFill/>
          <a:ln/>
        </p:spPr>
        <p:txBody>
          <a:bodyPr wrap="none" lIns="0" tIns="0" rIns="0" bIns="0" rtlCol="0" anchor="t"/>
          <a:lstStyle/>
          <a:p>
            <a:pPr algn="ctr" indent="0" marL="0">
              <a:lnSpc>
                <a:spcPts val="2300"/>
              </a:lnSpc>
              <a:buNone/>
            </a:pPr>
            <a:r>
              <a:rPr lang="en-US" sz="2300" dirty="0">
                <a:solidFill>
                  <a:srgbClr val="2C3249"/>
                </a:solidFill>
                <a:latin typeface="Kanit Light" pitchFamily="34" charset="0"/>
                <a:ea typeface="Kanit Light" pitchFamily="34" charset="-122"/>
                <a:cs typeface="Kanit Light" pitchFamily="34" charset="-120"/>
              </a:rPr>
              <a:t>3</a:t>
            </a:r>
            <a:endParaRPr lang="en-US" sz="2300" dirty="0"/>
          </a:p>
        </p:txBody>
      </p:sp>
      <p:sp>
        <p:nvSpPr>
          <p:cNvPr id="17" name="Text 15"/>
          <p:cNvSpPr/>
          <p:nvPr/>
        </p:nvSpPr>
        <p:spPr>
          <a:xfrm>
            <a:off x="3855244" y="3632716"/>
            <a:ext cx="2471380" cy="308967"/>
          </a:xfrm>
          <a:prstGeom prst="rect">
            <a:avLst/>
          </a:prstGeom>
          <a:noFill/>
          <a:ln/>
        </p:spPr>
        <p:txBody>
          <a:bodyPr wrap="none" lIns="0" tIns="0" rIns="0" bIns="0" rtlCol="0" anchor="t"/>
          <a:lstStyle/>
          <a:p>
            <a:pPr algn="r" indent="0" marL="0">
              <a:lnSpc>
                <a:spcPts val="2400"/>
              </a:lnSpc>
              <a:buNone/>
            </a:pPr>
            <a:r>
              <a:rPr lang="en-US" sz="1900" dirty="0">
                <a:solidFill>
                  <a:srgbClr val="2C3249"/>
                </a:solidFill>
                <a:latin typeface="Kanit Light" pitchFamily="34" charset="0"/>
                <a:ea typeface="Kanit Light" pitchFamily="34" charset="-122"/>
                <a:cs typeface="Kanit Light" pitchFamily="34" charset="-120"/>
              </a:rPr>
              <a:t>Fill DP Table</a:t>
            </a:r>
            <a:endParaRPr lang="en-US" sz="1900" dirty="0"/>
          </a:p>
        </p:txBody>
      </p:sp>
      <p:sp>
        <p:nvSpPr>
          <p:cNvPr id="18" name="Text 16"/>
          <p:cNvSpPr/>
          <p:nvPr/>
        </p:nvSpPr>
        <p:spPr>
          <a:xfrm>
            <a:off x="691991" y="4060269"/>
            <a:ext cx="5634633" cy="316349"/>
          </a:xfrm>
          <a:prstGeom prst="rect">
            <a:avLst/>
          </a:prstGeom>
          <a:noFill/>
          <a:ln/>
        </p:spPr>
        <p:txBody>
          <a:bodyPr wrap="none" lIns="0" tIns="0" rIns="0" bIns="0" rtlCol="0" anchor="t"/>
          <a:lstStyle/>
          <a:p>
            <a:pPr algn="r" indent="0" marL="0">
              <a:lnSpc>
                <a:spcPts val="2450"/>
              </a:lnSpc>
              <a:buNone/>
            </a:pPr>
            <a:r>
              <a:rPr lang="en-US" sz="1550" dirty="0">
                <a:solidFill>
                  <a:srgbClr val="2C3249"/>
                </a:solidFill>
                <a:latin typeface="Martel Sans" pitchFamily="34" charset="0"/>
                <a:ea typeface="Martel Sans" pitchFamily="34" charset="-122"/>
                <a:cs typeface="Martel Sans" pitchFamily="34" charset="-120"/>
              </a:rPr>
              <a:t>Apply Knapsack logic.</a:t>
            </a:r>
            <a:endParaRPr lang="en-US" sz="1550" dirty="0"/>
          </a:p>
        </p:txBody>
      </p:sp>
      <p:sp>
        <p:nvSpPr>
          <p:cNvPr id="19" name="Shape 17"/>
          <p:cNvSpPr/>
          <p:nvPr/>
        </p:nvSpPr>
        <p:spPr>
          <a:xfrm>
            <a:off x="7514749" y="4758214"/>
            <a:ext cx="593050" cy="22860"/>
          </a:xfrm>
          <a:prstGeom prst="roundRect">
            <a:avLst>
              <a:gd name="adj" fmla="val 363264"/>
            </a:avLst>
          </a:prstGeom>
          <a:solidFill>
            <a:srgbClr val="C5D2CF"/>
          </a:solidFill>
          <a:ln/>
        </p:spPr>
      </p:sp>
      <p:sp>
        <p:nvSpPr>
          <p:cNvPr id="20" name="Shape 18"/>
          <p:cNvSpPr/>
          <p:nvPr/>
        </p:nvSpPr>
        <p:spPr>
          <a:xfrm>
            <a:off x="7092791" y="4547235"/>
            <a:ext cx="444818" cy="444818"/>
          </a:xfrm>
          <a:prstGeom prst="roundRect">
            <a:avLst>
              <a:gd name="adj" fmla="val 18669"/>
            </a:avLst>
          </a:prstGeom>
          <a:solidFill>
            <a:srgbClr val="DFECE9"/>
          </a:solidFill>
          <a:ln w="7620">
            <a:solidFill>
              <a:srgbClr val="C5D2CF"/>
            </a:solidFill>
            <a:prstDash val="solid"/>
          </a:ln>
        </p:spPr>
      </p:sp>
      <p:sp>
        <p:nvSpPr>
          <p:cNvPr id="21" name="Text 19"/>
          <p:cNvSpPr/>
          <p:nvPr/>
        </p:nvSpPr>
        <p:spPr>
          <a:xfrm>
            <a:off x="7166967" y="4584323"/>
            <a:ext cx="296466" cy="370642"/>
          </a:xfrm>
          <a:prstGeom prst="rect">
            <a:avLst/>
          </a:prstGeom>
          <a:noFill/>
          <a:ln/>
        </p:spPr>
        <p:txBody>
          <a:bodyPr wrap="none" lIns="0" tIns="0" rIns="0" bIns="0" rtlCol="0" anchor="t"/>
          <a:lstStyle/>
          <a:p>
            <a:pPr algn="ctr" indent="0" marL="0">
              <a:lnSpc>
                <a:spcPts val="2300"/>
              </a:lnSpc>
              <a:buNone/>
            </a:pPr>
            <a:r>
              <a:rPr lang="en-US" sz="2300" dirty="0">
                <a:solidFill>
                  <a:srgbClr val="2C3249"/>
                </a:solidFill>
                <a:latin typeface="Kanit Light" pitchFamily="34" charset="0"/>
                <a:ea typeface="Kanit Light" pitchFamily="34" charset="-122"/>
                <a:cs typeface="Kanit Light" pitchFamily="34" charset="-120"/>
              </a:rPr>
              <a:t>4</a:t>
            </a:r>
            <a:endParaRPr lang="en-US" sz="2300" dirty="0"/>
          </a:p>
        </p:txBody>
      </p:sp>
      <p:sp>
        <p:nvSpPr>
          <p:cNvPr id="22" name="Text 20"/>
          <p:cNvSpPr/>
          <p:nvPr/>
        </p:nvSpPr>
        <p:spPr>
          <a:xfrm>
            <a:off x="8303776" y="4522470"/>
            <a:ext cx="2471380" cy="308967"/>
          </a:xfrm>
          <a:prstGeom prst="rect">
            <a:avLst/>
          </a:prstGeom>
          <a:noFill/>
          <a:ln/>
        </p:spPr>
        <p:txBody>
          <a:bodyPr wrap="none" lIns="0" tIns="0" rIns="0" bIns="0" rtlCol="0" anchor="t"/>
          <a:lstStyle/>
          <a:p>
            <a:pPr algn="l" indent="0" marL="0">
              <a:lnSpc>
                <a:spcPts val="2400"/>
              </a:lnSpc>
              <a:buNone/>
            </a:pPr>
            <a:r>
              <a:rPr lang="en-US" sz="1900" dirty="0">
                <a:solidFill>
                  <a:srgbClr val="2C3249"/>
                </a:solidFill>
                <a:latin typeface="Kanit Light" pitchFamily="34" charset="0"/>
                <a:ea typeface="Kanit Light" pitchFamily="34" charset="-122"/>
                <a:cs typeface="Kanit Light" pitchFamily="34" charset="-120"/>
              </a:rPr>
              <a:t>Find Max Profit</a:t>
            </a:r>
            <a:endParaRPr lang="en-US" sz="1900" dirty="0"/>
          </a:p>
        </p:txBody>
      </p:sp>
      <p:sp>
        <p:nvSpPr>
          <p:cNvPr id="23" name="Text 21"/>
          <p:cNvSpPr/>
          <p:nvPr/>
        </p:nvSpPr>
        <p:spPr>
          <a:xfrm>
            <a:off x="8303776" y="4950023"/>
            <a:ext cx="5634633" cy="316349"/>
          </a:xfrm>
          <a:prstGeom prst="rect">
            <a:avLst/>
          </a:prstGeom>
          <a:noFill/>
          <a:ln/>
        </p:spPr>
        <p:txBody>
          <a:bodyPr wrap="none" lIns="0" tIns="0" rIns="0" bIns="0" rtlCol="0" anchor="t"/>
          <a:lstStyle/>
          <a:p>
            <a:pPr algn="l" indent="0" marL="0">
              <a:lnSpc>
                <a:spcPts val="2450"/>
              </a:lnSpc>
              <a:buNone/>
            </a:pPr>
            <a:r>
              <a:rPr lang="en-US" sz="1550" dirty="0">
                <a:solidFill>
                  <a:srgbClr val="2C3249"/>
                </a:solidFill>
                <a:latin typeface="Martel Sans" pitchFamily="34" charset="0"/>
                <a:ea typeface="Martel Sans" pitchFamily="34" charset="-122"/>
                <a:cs typeface="Martel Sans" pitchFamily="34" charset="-120"/>
              </a:rPr>
              <a:t>Maximum profit at dp[n][total_budget].</a:t>
            </a:r>
            <a:endParaRPr lang="en-US" sz="1550" dirty="0"/>
          </a:p>
        </p:txBody>
      </p:sp>
      <p:sp>
        <p:nvSpPr>
          <p:cNvPr id="24" name="Shape 22"/>
          <p:cNvSpPr/>
          <p:nvPr/>
        </p:nvSpPr>
        <p:spPr>
          <a:xfrm>
            <a:off x="6522601" y="5647968"/>
            <a:ext cx="593050" cy="22860"/>
          </a:xfrm>
          <a:prstGeom prst="roundRect">
            <a:avLst>
              <a:gd name="adj" fmla="val 363264"/>
            </a:avLst>
          </a:prstGeom>
          <a:solidFill>
            <a:srgbClr val="C5D2CF"/>
          </a:solidFill>
          <a:ln/>
        </p:spPr>
      </p:sp>
      <p:sp>
        <p:nvSpPr>
          <p:cNvPr id="25" name="Shape 23"/>
          <p:cNvSpPr/>
          <p:nvPr/>
        </p:nvSpPr>
        <p:spPr>
          <a:xfrm>
            <a:off x="7092791" y="5436989"/>
            <a:ext cx="444818" cy="444818"/>
          </a:xfrm>
          <a:prstGeom prst="roundRect">
            <a:avLst>
              <a:gd name="adj" fmla="val 18669"/>
            </a:avLst>
          </a:prstGeom>
          <a:solidFill>
            <a:srgbClr val="DFECE9"/>
          </a:solidFill>
          <a:ln w="7620">
            <a:solidFill>
              <a:srgbClr val="C5D2CF"/>
            </a:solidFill>
            <a:prstDash val="solid"/>
          </a:ln>
        </p:spPr>
      </p:sp>
      <p:sp>
        <p:nvSpPr>
          <p:cNvPr id="26" name="Text 24"/>
          <p:cNvSpPr/>
          <p:nvPr/>
        </p:nvSpPr>
        <p:spPr>
          <a:xfrm>
            <a:off x="7166967" y="5474077"/>
            <a:ext cx="296466" cy="370642"/>
          </a:xfrm>
          <a:prstGeom prst="rect">
            <a:avLst/>
          </a:prstGeom>
          <a:noFill/>
          <a:ln/>
        </p:spPr>
        <p:txBody>
          <a:bodyPr wrap="none" lIns="0" tIns="0" rIns="0" bIns="0" rtlCol="0" anchor="t"/>
          <a:lstStyle/>
          <a:p>
            <a:pPr algn="ctr" indent="0" marL="0">
              <a:lnSpc>
                <a:spcPts val="2300"/>
              </a:lnSpc>
              <a:buNone/>
            </a:pPr>
            <a:r>
              <a:rPr lang="en-US" sz="2300" dirty="0">
                <a:solidFill>
                  <a:srgbClr val="2C3249"/>
                </a:solidFill>
                <a:latin typeface="Kanit Light" pitchFamily="34" charset="0"/>
                <a:ea typeface="Kanit Light" pitchFamily="34" charset="-122"/>
                <a:cs typeface="Kanit Light" pitchFamily="34" charset="-120"/>
              </a:rPr>
              <a:t>5</a:t>
            </a:r>
            <a:endParaRPr lang="en-US" sz="2300" dirty="0"/>
          </a:p>
        </p:txBody>
      </p:sp>
      <p:sp>
        <p:nvSpPr>
          <p:cNvPr id="27" name="Text 25"/>
          <p:cNvSpPr/>
          <p:nvPr/>
        </p:nvSpPr>
        <p:spPr>
          <a:xfrm>
            <a:off x="3855244" y="5412224"/>
            <a:ext cx="2471380" cy="308967"/>
          </a:xfrm>
          <a:prstGeom prst="rect">
            <a:avLst/>
          </a:prstGeom>
          <a:noFill/>
          <a:ln/>
        </p:spPr>
        <p:txBody>
          <a:bodyPr wrap="none" lIns="0" tIns="0" rIns="0" bIns="0" rtlCol="0" anchor="t"/>
          <a:lstStyle/>
          <a:p>
            <a:pPr algn="r" indent="0" marL="0">
              <a:lnSpc>
                <a:spcPts val="2400"/>
              </a:lnSpc>
              <a:buNone/>
            </a:pPr>
            <a:r>
              <a:rPr lang="en-US" sz="1900" dirty="0">
                <a:solidFill>
                  <a:srgbClr val="2C3249"/>
                </a:solidFill>
                <a:latin typeface="Kanit Light" pitchFamily="34" charset="0"/>
                <a:ea typeface="Kanit Light" pitchFamily="34" charset="-122"/>
                <a:cs typeface="Kanit Light" pitchFamily="34" charset="-120"/>
              </a:rPr>
              <a:t>Traceback</a:t>
            </a:r>
            <a:endParaRPr lang="en-US" sz="1900" dirty="0"/>
          </a:p>
        </p:txBody>
      </p:sp>
      <p:sp>
        <p:nvSpPr>
          <p:cNvPr id="28" name="Text 26"/>
          <p:cNvSpPr/>
          <p:nvPr/>
        </p:nvSpPr>
        <p:spPr>
          <a:xfrm>
            <a:off x="691991" y="5839778"/>
            <a:ext cx="5634633" cy="316349"/>
          </a:xfrm>
          <a:prstGeom prst="rect">
            <a:avLst/>
          </a:prstGeom>
          <a:noFill/>
          <a:ln/>
        </p:spPr>
        <p:txBody>
          <a:bodyPr wrap="none" lIns="0" tIns="0" rIns="0" bIns="0" rtlCol="0" anchor="t"/>
          <a:lstStyle/>
          <a:p>
            <a:pPr algn="r" indent="0" marL="0">
              <a:lnSpc>
                <a:spcPts val="2450"/>
              </a:lnSpc>
              <a:buNone/>
            </a:pPr>
            <a:r>
              <a:rPr lang="en-US" sz="1550" dirty="0">
                <a:solidFill>
                  <a:srgbClr val="2C3249"/>
                </a:solidFill>
                <a:latin typeface="Martel Sans" pitchFamily="34" charset="0"/>
                <a:ea typeface="Martel Sans" pitchFamily="34" charset="-122"/>
                <a:cs typeface="Martel Sans" pitchFamily="34" charset="-120"/>
              </a:rPr>
              <a:t>Find selected stocks.</a:t>
            </a:r>
            <a:endParaRPr lang="en-US" sz="1550" dirty="0"/>
          </a:p>
        </p:txBody>
      </p:sp>
      <p:sp>
        <p:nvSpPr>
          <p:cNvPr id="29" name="Shape 27"/>
          <p:cNvSpPr/>
          <p:nvPr/>
        </p:nvSpPr>
        <p:spPr>
          <a:xfrm>
            <a:off x="7514749" y="6537722"/>
            <a:ext cx="593050" cy="22860"/>
          </a:xfrm>
          <a:prstGeom prst="roundRect">
            <a:avLst>
              <a:gd name="adj" fmla="val 363264"/>
            </a:avLst>
          </a:prstGeom>
          <a:solidFill>
            <a:srgbClr val="C5D2CF"/>
          </a:solidFill>
          <a:ln/>
        </p:spPr>
      </p:sp>
      <p:sp>
        <p:nvSpPr>
          <p:cNvPr id="30" name="Shape 28"/>
          <p:cNvSpPr/>
          <p:nvPr/>
        </p:nvSpPr>
        <p:spPr>
          <a:xfrm>
            <a:off x="7092791" y="6326743"/>
            <a:ext cx="444818" cy="444818"/>
          </a:xfrm>
          <a:prstGeom prst="roundRect">
            <a:avLst>
              <a:gd name="adj" fmla="val 18669"/>
            </a:avLst>
          </a:prstGeom>
          <a:solidFill>
            <a:srgbClr val="DFECE9"/>
          </a:solidFill>
          <a:ln w="7620">
            <a:solidFill>
              <a:srgbClr val="C5D2CF"/>
            </a:solidFill>
            <a:prstDash val="solid"/>
          </a:ln>
        </p:spPr>
      </p:sp>
      <p:sp>
        <p:nvSpPr>
          <p:cNvPr id="31" name="Text 29"/>
          <p:cNvSpPr/>
          <p:nvPr/>
        </p:nvSpPr>
        <p:spPr>
          <a:xfrm>
            <a:off x="7166967" y="6363831"/>
            <a:ext cx="296466" cy="370642"/>
          </a:xfrm>
          <a:prstGeom prst="rect">
            <a:avLst/>
          </a:prstGeom>
          <a:noFill/>
          <a:ln/>
        </p:spPr>
        <p:txBody>
          <a:bodyPr wrap="none" lIns="0" tIns="0" rIns="0" bIns="0" rtlCol="0" anchor="t"/>
          <a:lstStyle/>
          <a:p>
            <a:pPr algn="ctr" indent="0" marL="0">
              <a:lnSpc>
                <a:spcPts val="2300"/>
              </a:lnSpc>
              <a:buNone/>
            </a:pPr>
            <a:r>
              <a:rPr lang="en-US" sz="2300" dirty="0">
                <a:solidFill>
                  <a:srgbClr val="2C3249"/>
                </a:solidFill>
                <a:latin typeface="Kanit Light" pitchFamily="34" charset="0"/>
                <a:ea typeface="Kanit Light" pitchFamily="34" charset="-122"/>
                <a:cs typeface="Kanit Light" pitchFamily="34" charset="-120"/>
              </a:rPr>
              <a:t>6</a:t>
            </a:r>
            <a:endParaRPr lang="en-US" sz="2300" dirty="0"/>
          </a:p>
        </p:txBody>
      </p:sp>
      <p:sp>
        <p:nvSpPr>
          <p:cNvPr id="32" name="Text 30"/>
          <p:cNvSpPr/>
          <p:nvPr/>
        </p:nvSpPr>
        <p:spPr>
          <a:xfrm>
            <a:off x="8303776" y="6301978"/>
            <a:ext cx="2471380" cy="308967"/>
          </a:xfrm>
          <a:prstGeom prst="rect">
            <a:avLst/>
          </a:prstGeom>
          <a:noFill/>
          <a:ln/>
        </p:spPr>
        <p:txBody>
          <a:bodyPr wrap="none" lIns="0" tIns="0" rIns="0" bIns="0" rtlCol="0" anchor="t"/>
          <a:lstStyle/>
          <a:p>
            <a:pPr algn="l" indent="0" marL="0">
              <a:lnSpc>
                <a:spcPts val="2400"/>
              </a:lnSpc>
              <a:buNone/>
            </a:pPr>
            <a:r>
              <a:rPr lang="en-US" sz="1900" dirty="0">
                <a:solidFill>
                  <a:srgbClr val="2C3249"/>
                </a:solidFill>
                <a:latin typeface="Kanit Light" pitchFamily="34" charset="0"/>
                <a:ea typeface="Kanit Light" pitchFamily="34" charset="-122"/>
                <a:cs typeface="Kanit Light" pitchFamily="34" charset="-120"/>
              </a:rPr>
              <a:t>Output</a:t>
            </a:r>
            <a:endParaRPr lang="en-US" sz="1900" dirty="0"/>
          </a:p>
        </p:txBody>
      </p:sp>
      <p:sp>
        <p:nvSpPr>
          <p:cNvPr id="33" name="Text 31"/>
          <p:cNvSpPr/>
          <p:nvPr/>
        </p:nvSpPr>
        <p:spPr>
          <a:xfrm>
            <a:off x="8303776" y="6729532"/>
            <a:ext cx="5634633" cy="316349"/>
          </a:xfrm>
          <a:prstGeom prst="rect">
            <a:avLst/>
          </a:prstGeom>
          <a:noFill/>
          <a:ln/>
        </p:spPr>
        <p:txBody>
          <a:bodyPr wrap="none" lIns="0" tIns="0" rIns="0" bIns="0" rtlCol="0" anchor="t"/>
          <a:lstStyle/>
          <a:p>
            <a:pPr algn="l" indent="0" marL="0">
              <a:lnSpc>
                <a:spcPts val="2450"/>
              </a:lnSpc>
              <a:buNone/>
            </a:pPr>
            <a:r>
              <a:rPr lang="en-US" sz="1550" dirty="0">
                <a:solidFill>
                  <a:srgbClr val="2C3249"/>
                </a:solidFill>
                <a:latin typeface="Martel Sans" pitchFamily="34" charset="0"/>
                <a:ea typeface="Martel Sans" pitchFamily="34" charset="-122"/>
                <a:cs typeface="Martel Sans" pitchFamily="34" charset="-120"/>
              </a:rPr>
              <a:t>Print selected stocks.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460665"/>
            <a:ext cx="6417112" cy="708779"/>
          </a:xfrm>
          <a:prstGeom prst="rect">
            <a:avLst/>
          </a:prstGeom>
          <a:noFill/>
          <a:ln/>
        </p:spPr>
        <p:txBody>
          <a:bodyPr wrap="non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Time Complexity Analysis</a:t>
            </a:r>
            <a:endParaRPr lang="en-US" sz="4450" dirty="0"/>
          </a:p>
        </p:txBody>
      </p:sp>
      <p:sp>
        <p:nvSpPr>
          <p:cNvPr id="3" name="Text 1"/>
          <p:cNvSpPr/>
          <p:nvPr/>
        </p:nvSpPr>
        <p:spPr>
          <a:xfrm>
            <a:off x="793790" y="37364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Complexity</a:t>
            </a:r>
            <a:endParaRPr lang="en-US" sz="2200" dirty="0"/>
          </a:p>
        </p:txBody>
      </p:sp>
      <p:sp>
        <p:nvSpPr>
          <p:cNvPr id="4" name="Text 2"/>
          <p:cNvSpPr/>
          <p:nvPr/>
        </p:nvSpPr>
        <p:spPr>
          <a:xfrm>
            <a:off x="793790" y="4317563"/>
            <a:ext cx="3978116"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0/1 Knapsack (DP): O(N * W)</a:t>
            </a:r>
            <a:endParaRPr lang="en-US" sz="1750" dirty="0"/>
          </a:p>
        </p:txBody>
      </p:sp>
      <p:sp>
        <p:nvSpPr>
          <p:cNvPr id="5" name="Text 3"/>
          <p:cNvSpPr/>
          <p:nvPr/>
        </p:nvSpPr>
        <p:spPr>
          <a:xfrm>
            <a:off x="793790" y="4884539"/>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N: Number of stocks</a:t>
            </a:r>
            <a:endParaRPr lang="en-US" sz="1750" dirty="0"/>
          </a:p>
        </p:txBody>
      </p:sp>
      <p:sp>
        <p:nvSpPr>
          <p:cNvPr id="6" name="Text 4"/>
          <p:cNvSpPr/>
          <p:nvPr/>
        </p:nvSpPr>
        <p:spPr>
          <a:xfrm>
            <a:off x="793790" y="5326737"/>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W: Budget</a:t>
            </a:r>
            <a:endParaRPr lang="en-US" sz="1750" dirty="0"/>
          </a:p>
        </p:txBody>
      </p:sp>
      <p:sp>
        <p:nvSpPr>
          <p:cNvPr id="7" name="Text 5"/>
          <p:cNvSpPr/>
          <p:nvPr/>
        </p:nvSpPr>
        <p:spPr>
          <a:xfrm>
            <a:off x="5332928" y="37364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Space Complexity</a:t>
            </a:r>
            <a:endParaRPr lang="en-US" sz="2200" dirty="0"/>
          </a:p>
        </p:txBody>
      </p:sp>
      <p:sp>
        <p:nvSpPr>
          <p:cNvPr id="8" name="Text 6"/>
          <p:cNvSpPr/>
          <p:nvPr/>
        </p:nvSpPr>
        <p:spPr>
          <a:xfrm>
            <a:off x="5332928" y="4317563"/>
            <a:ext cx="3978116"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O(N * W)</a:t>
            </a:r>
            <a:endParaRPr lang="en-US" sz="1750" dirty="0"/>
          </a:p>
        </p:txBody>
      </p:sp>
      <p:sp>
        <p:nvSpPr>
          <p:cNvPr id="9" name="Text 7"/>
          <p:cNvSpPr/>
          <p:nvPr/>
        </p:nvSpPr>
        <p:spPr>
          <a:xfrm>
            <a:off x="5332928" y="4884539"/>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N: Number of stocks</a:t>
            </a:r>
            <a:endParaRPr lang="en-US" sz="1750" dirty="0"/>
          </a:p>
        </p:txBody>
      </p:sp>
      <p:sp>
        <p:nvSpPr>
          <p:cNvPr id="10" name="Text 8"/>
          <p:cNvSpPr/>
          <p:nvPr/>
        </p:nvSpPr>
        <p:spPr>
          <a:xfrm>
            <a:off x="5332928" y="5326737"/>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W: Budget</a:t>
            </a:r>
            <a:endParaRPr lang="en-US" sz="1750" dirty="0"/>
          </a:p>
        </p:txBody>
      </p:sp>
      <p:sp>
        <p:nvSpPr>
          <p:cNvPr id="11" name="Text 9"/>
          <p:cNvSpPr/>
          <p:nvPr/>
        </p:nvSpPr>
        <p:spPr>
          <a:xfrm>
            <a:off x="9872067" y="37364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Efficiency</a:t>
            </a:r>
            <a:endParaRPr lang="en-US" sz="2200" dirty="0"/>
          </a:p>
        </p:txBody>
      </p:sp>
      <p:sp>
        <p:nvSpPr>
          <p:cNvPr id="12" name="Text 10"/>
          <p:cNvSpPr/>
          <p:nvPr/>
        </p:nvSpPr>
        <p:spPr>
          <a:xfrm>
            <a:off x="9872067" y="4317563"/>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DP reduces exponential time to polynomial time.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78681"/>
          </a:xfrm>
          <a:prstGeom prst="rect">
            <a:avLst/>
          </a:prstGeom>
        </p:spPr>
      </p:pic>
      <p:sp>
        <p:nvSpPr>
          <p:cNvPr id="3" name="Text 0"/>
          <p:cNvSpPr/>
          <p:nvPr/>
        </p:nvSpPr>
        <p:spPr>
          <a:xfrm>
            <a:off x="777954" y="3389947"/>
            <a:ext cx="5557480" cy="694730"/>
          </a:xfrm>
          <a:prstGeom prst="rect">
            <a:avLst/>
          </a:prstGeom>
          <a:noFill/>
          <a:ln/>
        </p:spPr>
        <p:txBody>
          <a:bodyPr wrap="none" lIns="0" tIns="0" rIns="0" bIns="0" rtlCol="0" anchor="t"/>
          <a:lstStyle/>
          <a:p>
            <a:pPr algn="l" indent="0" marL="0">
              <a:lnSpc>
                <a:spcPts val="5450"/>
              </a:lnSpc>
              <a:buNone/>
            </a:pPr>
            <a:r>
              <a:rPr lang="en-US" sz="4350" dirty="0">
                <a:solidFill>
                  <a:srgbClr val="272D45"/>
                </a:solidFill>
                <a:latin typeface="Kanit Light" pitchFamily="34" charset="0"/>
                <a:ea typeface="Kanit Light" pitchFamily="34" charset="-122"/>
                <a:cs typeface="Kanit Light" pitchFamily="34" charset="-120"/>
              </a:rPr>
              <a:t>Outcomes &amp; Results</a:t>
            </a:r>
            <a:endParaRPr lang="en-US" sz="4350" dirty="0"/>
          </a:p>
        </p:txBody>
      </p:sp>
      <p:sp>
        <p:nvSpPr>
          <p:cNvPr id="4" name="Shape 1"/>
          <p:cNvSpPr/>
          <p:nvPr/>
        </p:nvSpPr>
        <p:spPr>
          <a:xfrm>
            <a:off x="777954" y="4418052"/>
            <a:ext cx="13074491" cy="3203138"/>
          </a:xfrm>
          <a:prstGeom prst="roundRect">
            <a:avLst>
              <a:gd name="adj" fmla="val 2915"/>
            </a:avLst>
          </a:prstGeom>
          <a:noFill/>
          <a:ln w="7620">
            <a:solidFill>
              <a:srgbClr val="000000">
                <a:alpha val="8000"/>
              </a:srgbClr>
            </a:solidFill>
            <a:prstDash val="solid"/>
          </a:ln>
        </p:spPr>
      </p:sp>
      <p:sp>
        <p:nvSpPr>
          <p:cNvPr id="5" name="Shape 2"/>
          <p:cNvSpPr/>
          <p:nvPr/>
        </p:nvSpPr>
        <p:spPr>
          <a:xfrm>
            <a:off x="785574" y="4425672"/>
            <a:ext cx="13057942" cy="637580"/>
          </a:xfrm>
          <a:prstGeom prst="rect">
            <a:avLst/>
          </a:prstGeom>
          <a:solidFill>
            <a:srgbClr val="FFFFFF">
              <a:alpha val="4000"/>
            </a:srgbClr>
          </a:solidFill>
          <a:ln/>
        </p:spPr>
      </p:sp>
      <p:sp>
        <p:nvSpPr>
          <p:cNvPr id="6" name="Text 3"/>
          <p:cNvSpPr/>
          <p:nvPr/>
        </p:nvSpPr>
        <p:spPr>
          <a:xfrm>
            <a:off x="1009174" y="4566642"/>
            <a:ext cx="390382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Stock Name</a:t>
            </a:r>
            <a:endParaRPr lang="en-US" sz="1750" dirty="0"/>
          </a:p>
        </p:txBody>
      </p:sp>
      <p:sp>
        <p:nvSpPr>
          <p:cNvPr id="7" name="Text 4"/>
          <p:cNvSpPr/>
          <p:nvPr/>
        </p:nvSpPr>
        <p:spPr>
          <a:xfrm>
            <a:off x="5365194" y="4566642"/>
            <a:ext cx="390001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Investment</a:t>
            </a:r>
            <a:endParaRPr lang="en-US" sz="1750" dirty="0"/>
          </a:p>
        </p:txBody>
      </p:sp>
      <p:sp>
        <p:nvSpPr>
          <p:cNvPr id="8" name="Text 5"/>
          <p:cNvSpPr/>
          <p:nvPr/>
        </p:nvSpPr>
        <p:spPr>
          <a:xfrm>
            <a:off x="9717405" y="4566642"/>
            <a:ext cx="390382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Profit</a:t>
            </a:r>
            <a:endParaRPr lang="en-US" sz="1750" dirty="0"/>
          </a:p>
        </p:txBody>
      </p:sp>
      <p:sp>
        <p:nvSpPr>
          <p:cNvPr id="9" name="Shape 6"/>
          <p:cNvSpPr/>
          <p:nvPr/>
        </p:nvSpPr>
        <p:spPr>
          <a:xfrm>
            <a:off x="785574" y="5063252"/>
            <a:ext cx="13057942" cy="637580"/>
          </a:xfrm>
          <a:prstGeom prst="rect">
            <a:avLst/>
          </a:prstGeom>
          <a:solidFill>
            <a:srgbClr val="000000">
              <a:alpha val="4000"/>
            </a:srgbClr>
          </a:solidFill>
          <a:ln/>
        </p:spPr>
      </p:sp>
      <p:sp>
        <p:nvSpPr>
          <p:cNvPr id="10" name="Text 7"/>
          <p:cNvSpPr/>
          <p:nvPr/>
        </p:nvSpPr>
        <p:spPr>
          <a:xfrm>
            <a:off x="1009174" y="5204222"/>
            <a:ext cx="390382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Bajaj</a:t>
            </a:r>
            <a:endParaRPr lang="en-US" sz="1750" dirty="0"/>
          </a:p>
        </p:txBody>
      </p:sp>
      <p:sp>
        <p:nvSpPr>
          <p:cNvPr id="11" name="Text 8"/>
          <p:cNvSpPr/>
          <p:nvPr/>
        </p:nvSpPr>
        <p:spPr>
          <a:xfrm>
            <a:off x="5365194" y="5204222"/>
            <a:ext cx="390001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₹35,000</a:t>
            </a:r>
            <a:endParaRPr lang="en-US" sz="1750" dirty="0"/>
          </a:p>
        </p:txBody>
      </p:sp>
      <p:sp>
        <p:nvSpPr>
          <p:cNvPr id="12" name="Text 9"/>
          <p:cNvSpPr/>
          <p:nvPr/>
        </p:nvSpPr>
        <p:spPr>
          <a:xfrm>
            <a:off x="9717405" y="5204222"/>
            <a:ext cx="390382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₹14,000</a:t>
            </a:r>
            <a:endParaRPr lang="en-US" sz="1750" dirty="0"/>
          </a:p>
        </p:txBody>
      </p:sp>
      <p:sp>
        <p:nvSpPr>
          <p:cNvPr id="13" name="Shape 10"/>
          <p:cNvSpPr/>
          <p:nvPr/>
        </p:nvSpPr>
        <p:spPr>
          <a:xfrm>
            <a:off x="785574" y="5700832"/>
            <a:ext cx="13057942" cy="637580"/>
          </a:xfrm>
          <a:prstGeom prst="rect">
            <a:avLst/>
          </a:prstGeom>
          <a:solidFill>
            <a:srgbClr val="FFFFFF">
              <a:alpha val="4000"/>
            </a:srgbClr>
          </a:solidFill>
          <a:ln/>
        </p:spPr>
      </p:sp>
      <p:sp>
        <p:nvSpPr>
          <p:cNvPr id="14" name="Text 11"/>
          <p:cNvSpPr/>
          <p:nvPr/>
        </p:nvSpPr>
        <p:spPr>
          <a:xfrm>
            <a:off x="1009174" y="5841802"/>
            <a:ext cx="390382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Tata Motors</a:t>
            </a:r>
            <a:endParaRPr lang="en-US" sz="1750" dirty="0"/>
          </a:p>
        </p:txBody>
      </p:sp>
      <p:sp>
        <p:nvSpPr>
          <p:cNvPr id="15" name="Text 12"/>
          <p:cNvSpPr/>
          <p:nvPr/>
        </p:nvSpPr>
        <p:spPr>
          <a:xfrm>
            <a:off x="5365194" y="5841802"/>
            <a:ext cx="390001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₹15,000</a:t>
            </a:r>
            <a:endParaRPr lang="en-US" sz="1750" dirty="0"/>
          </a:p>
        </p:txBody>
      </p:sp>
      <p:sp>
        <p:nvSpPr>
          <p:cNvPr id="16" name="Text 13"/>
          <p:cNvSpPr/>
          <p:nvPr/>
        </p:nvSpPr>
        <p:spPr>
          <a:xfrm>
            <a:off x="9717405" y="5841802"/>
            <a:ext cx="390382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₹7,000</a:t>
            </a:r>
            <a:endParaRPr lang="en-US" sz="1750" dirty="0"/>
          </a:p>
        </p:txBody>
      </p:sp>
      <p:sp>
        <p:nvSpPr>
          <p:cNvPr id="17" name="Shape 14"/>
          <p:cNvSpPr/>
          <p:nvPr/>
        </p:nvSpPr>
        <p:spPr>
          <a:xfrm>
            <a:off x="785574" y="6338411"/>
            <a:ext cx="13057942" cy="637580"/>
          </a:xfrm>
          <a:prstGeom prst="rect">
            <a:avLst/>
          </a:prstGeom>
          <a:solidFill>
            <a:srgbClr val="000000">
              <a:alpha val="4000"/>
            </a:srgbClr>
          </a:solidFill>
          <a:ln/>
        </p:spPr>
      </p:sp>
      <p:sp>
        <p:nvSpPr>
          <p:cNvPr id="18" name="Text 15"/>
          <p:cNvSpPr/>
          <p:nvPr/>
        </p:nvSpPr>
        <p:spPr>
          <a:xfrm>
            <a:off x="1009174" y="6479381"/>
            <a:ext cx="390382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HDFC Bank</a:t>
            </a:r>
            <a:endParaRPr lang="en-US" sz="1750" dirty="0"/>
          </a:p>
        </p:txBody>
      </p:sp>
      <p:sp>
        <p:nvSpPr>
          <p:cNvPr id="19" name="Text 16"/>
          <p:cNvSpPr/>
          <p:nvPr/>
        </p:nvSpPr>
        <p:spPr>
          <a:xfrm>
            <a:off x="5365194" y="6479381"/>
            <a:ext cx="390001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₹20,000</a:t>
            </a:r>
            <a:endParaRPr lang="en-US" sz="1750" dirty="0"/>
          </a:p>
        </p:txBody>
      </p:sp>
      <p:sp>
        <p:nvSpPr>
          <p:cNvPr id="20" name="Text 17"/>
          <p:cNvSpPr/>
          <p:nvPr/>
        </p:nvSpPr>
        <p:spPr>
          <a:xfrm>
            <a:off x="9717405" y="6479381"/>
            <a:ext cx="390382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₹9,000</a:t>
            </a:r>
            <a:endParaRPr lang="en-US" sz="1750" dirty="0"/>
          </a:p>
        </p:txBody>
      </p:sp>
      <p:sp>
        <p:nvSpPr>
          <p:cNvPr id="21" name="Shape 18"/>
          <p:cNvSpPr/>
          <p:nvPr/>
        </p:nvSpPr>
        <p:spPr>
          <a:xfrm>
            <a:off x="785574" y="6975991"/>
            <a:ext cx="13057942" cy="637580"/>
          </a:xfrm>
          <a:prstGeom prst="rect">
            <a:avLst/>
          </a:prstGeom>
          <a:solidFill>
            <a:srgbClr val="FFFFFF">
              <a:alpha val="4000"/>
            </a:srgbClr>
          </a:solidFill>
          <a:ln/>
        </p:spPr>
      </p:sp>
      <p:sp>
        <p:nvSpPr>
          <p:cNvPr id="22" name="Text 19"/>
          <p:cNvSpPr/>
          <p:nvPr/>
        </p:nvSpPr>
        <p:spPr>
          <a:xfrm>
            <a:off x="1009174" y="7116961"/>
            <a:ext cx="390382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Infosys</a:t>
            </a:r>
            <a:endParaRPr lang="en-US" sz="1750" dirty="0"/>
          </a:p>
        </p:txBody>
      </p:sp>
      <p:sp>
        <p:nvSpPr>
          <p:cNvPr id="23" name="Text 20"/>
          <p:cNvSpPr/>
          <p:nvPr/>
        </p:nvSpPr>
        <p:spPr>
          <a:xfrm>
            <a:off x="5365194" y="7116961"/>
            <a:ext cx="390001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₹30,000</a:t>
            </a:r>
            <a:endParaRPr lang="en-US" sz="1750" dirty="0"/>
          </a:p>
        </p:txBody>
      </p:sp>
      <p:sp>
        <p:nvSpPr>
          <p:cNvPr id="24" name="Text 21"/>
          <p:cNvSpPr/>
          <p:nvPr/>
        </p:nvSpPr>
        <p:spPr>
          <a:xfrm>
            <a:off x="9717405" y="7116961"/>
            <a:ext cx="3903821" cy="355640"/>
          </a:xfrm>
          <a:prstGeom prst="rect">
            <a:avLst/>
          </a:prstGeom>
          <a:noFill/>
          <a:ln/>
        </p:spPr>
        <p:txBody>
          <a:bodyPr wrap="none" lIns="0" tIns="0" rIns="0" bIns="0" rtlCol="0" anchor="t"/>
          <a:lstStyle/>
          <a:p>
            <a:pPr algn="l" indent="0" marL="0">
              <a:lnSpc>
                <a:spcPts val="2800"/>
              </a:lnSpc>
              <a:buNone/>
            </a:pPr>
            <a:r>
              <a:rPr lang="en-US" sz="1750" dirty="0">
                <a:solidFill>
                  <a:srgbClr val="2C3249"/>
                </a:solidFill>
                <a:latin typeface="Martel Sans" pitchFamily="34" charset="0"/>
                <a:ea typeface="Martel Sans" pitchFamily="34" charset="-122"/>
                <a:cs typeface="Martel Sans" pitchFamily="34" charset="-120"/>
              </a:rPr>
              <a:t>₹15,000</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707594"/>
            <a:ext cx="6863239" cy="708779"/>
          </a:xfrm>
          <a:prstGeom prst="rect">
            <a:avLst/>
          </a:prstGeom>
          <a:noFill/>
          <a:ln/>
        </p:spPr>
        <p:txBody>
          <a:bodyPr wrap="non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Advantages &amp; Future Scope</a:t>
            </a:r>
            <a:endParaRPr lang="en-US" sz="4450" dirty="0"/>
          </a:p>
        </p:txBody>
      </p:sp>
      <p:sp>
        <p:nvSpPr>
          <p:cNvPr id="3" name="Text 1"/>
          <p:cNvSpPr/>
          <p:nvPr/>
        </p:nvSpPr>
        <p:spPr>
          <a:xfrm>
            <a:off x="2313861" y="3271242"/>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Automates Selection</a:t>
            </a:r>
            <a:endParaRPr lang="en-US" sz="2200" dirty="0"/>
          </a:p>
        </p:txBody>
      </p:sp>
      <p:sp>
        <p:nvSpPr>
          <p:cNvPr id="4" name="Text 2"/>
          <p:cNvSpPr/>
          <p:nvPr/>
        </p:nvSpPr>
        <p:spPr>
          <a:xfrm>
            <a:off x="793790" y="3761661"/>
            <a:ext cx="4355306" cy="362903"/>
          </a:xfrm>
          <a:prstGeom prst="rect">
            <a:avLst/>
          </a:prstGeom>
          <a:noFill/>
          <a:ln/>
        </p:spPr>
        <p:txBody>
          <a:bodyPr wrap="none" lIns="0" tIns="0" rIns="0" bIns="0" rtlCol="0" anchor="t"/>
          <a:lstStyle/>
          <a:p>
            <a:pPr algn="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Based on mathematical optimization.</a:t>
            </a:r>
            <a:endParaRPr lang="en-US" sz="1750" dirty="0"/>
          </a:p>
        </p:txBody>
      </p:sp>
      <p:pic>
        <p:nvPicPr>
          <p:cNvPr id="5" name="Image 0" descr="preencoded.png">    </p:cNvPr>
          <p:cNvPicPr>
            <a:picLocks noChangeAspect="1"/>
          </p:cNvPicPr>
          <p:nvPr/>
        </p:nvPicPr>
        <p:blipFill>
          <a:blip r:embed="rId1"/>
          <a:stretch>
            <a:fillRect/>
          </a:stretch>
        </p:blipFill>
        <p:spPr>
          <a:xfrm>
            <a:off x="5489258" y="2870002"/>
            <a:ext cx="3651885" cy="3651885"/>
          </a:xfrm>
          <a:prstGeom prst="rect">
            <a:avLst/>
          </a:prstGeom>
        </p:spPr>
      </p:pic>
      <p:sp>
        <p:nvSpPr>
          <p:cNvPr id="6" name="Shape 3"/>
          <p:cNvSpPr/>
          <p:nvPr/>
        </p:nvSpPr>
        <p:spPr>
          <a:xfrm>
            <a:off x="5788938" y="3169682"/>
            <a:ext cx="566976" cy="566976"/>
          </a:xfrm>
          <a:prstGeom prst="roundRect">
            <a:avLst>
              <a:gd name="adj" fmla="val 1611154"/>
            </a:avLst>
          </a:prstGeom>
          <a:solidFill>
            <a:srgbClr val="DFECE9"/>
          </a:solidFill>
          <a:ln w="7620">
            <a:solidFill>
              <a:srgbClr val="C5D2CF"/>
            </a:solidFill>
            <a:prstDash val="solid"/>
          </a:ln>
        </p:spPr>
      </p:sp>
      <p:sp>
        <p:nvSpPr>
          <p:cNvPr id="7" name="Text 4"/>
          <p:cNvSpPr/>
          <p:nvPr/>
        </p:nvSpPr>
        <p:spPr>
          <a:xfrm>
            <a:off x="5944791" y="3293626"/>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2C3249"/>
                </a:solidFill>
                <a:latin typeface="Kanit Light" pitchFamily="34" charset="0"/>
                <a:ea typeface="Kanit Light" pitchFamily="34" charset="-122"/>
                <a:cs typeface="Kanit Light" pitchFamily="34" charset="-120"/>
              </a:rPr>
              <a:t>1</a:t>
            </a:r>
            <a:endParaRPr lang="en-US" sz="2000" dirty="0"/>
          </a:p>
        </p:txBody>
      </p:sp>
      <p:sp>
        <p:nvSpPr>
          <p:cNvPr id="8" name="Text 5"/>
          <p:cNvSpPr/>
          <p:nvPr/>
        </p:nvSpPr>
        <p:spPr>
          <a:xfrm>
            <a:off x="9481304" y="32712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Ensures Max Returns</a:t>
            </a:r>
            <a:endParaRPr lang="en-US" sz="2200" dirty="0"/>
          </a:p>
        </p:txBody>
      </p:sp>
      <p:sp>
        <p:nvSpPr>
          <p:cNvPr id="9" name="Text 6"/>
          <p:cNvSpPr/>
          <p:nvPr/>
        </p:nvSpPr>
        <p:spPr>
          <a:xfrm>
            <a:off x="9481304" y="3761661"/>
            <a:ext cx="4355306"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Within budget.</a:t>
            </a:r>
            <a:endParaRPr lang="en-US" sz="1750" dirty="0"/>
          </a:p>
        </p:txBody>
      </p:sp>
      <p:pic>
        <p:nvPicPr>
          <p:cNvPr id="10" name="Image 1" descr="preencoded.png">    </p:cNvPr>
          <p:cNvPicPr>
            <a:picLocks noChangeAspect="1"/>
          </p:cNvPicPr>
          <p:nvPr/>
        </p:nvPicPr>
        <p:blipFill>
          <a:blip r:embed="rId2"/>
          <a:stretch>
            <a:fillRect/>
          </a:stretch>
        </p:blipFill>
        <p:spPr>
          <a:xfrm>
            <a:off x="5489258" y="2870002"/>
            <a:ext cx="3651885" cy="3651885"/>
          </a:xfrm>
          <a:prstGeom prst="rect">
            <a:avLst/>
          </a:prstGeom>
        </p:spPr>
      </p:pic>
      <p:sp>
        <p:nvSpPr>
          <p:cNvPr id="11" name="Shape 7"/>
          <p:cNvSpPr/>
          <p:nvPr/>
        </p:nvSpPr>
        <p:spPr>
          <a:xfrm>
            <a:off x="8274368" y="3169682"/>
            <a:ext cx="566976" cy="566976"/>
          </a:xfrm>
          <a:prstGeom prst="roundRect">
            <a:avLst>
              <a:gd name="adj" fmla="val 1611154"/>
            </a:avLst>
          </a:prstGeom>
          <a:solidFill>
            <a:srgbClr val="DFECE9"/>
          </a:solidFill>
          <a:ln w="7620">
            <a:solidFill>
              <a:srgbClr val="C5D2CF"/>
            </a:solidFill>
            <a:prstDash val="solid"/>
          </a:ln>
        </p:spPr>
      </p:sp>
      <p:sp>
        <p:nvSpPr>
          <p:cNvPr id="12" name="Text 8"/>
          <p:cNvSpPr/>
          <p:nvPr/>
        </p:nvSpPr>
        <p:spPr>
          <a:xfrm>
            <a:off x="8430220" y="3293626"/>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2C3249"/>
                </a:solidFill>
                <a:latin typeface="Kanit Light" pitchFamily="34" charset="0"/>
                <a:ea typeface="Kanit Light" pitchFamily="34" charset="-122"/>
                <a:cs typeface="Kanit Light" pitchFamily="34" charset="-120"/>
              </a:rPr>
              <a:t>2</a:t>
            </a:r>
            <a:endParaRPr lang="en-US" sz="2000" dirty="0"/>
          </a:p>
        </p:txBody>
      </p:sp>
      <p:sp>
        <p:nvSpPr>
          <p:cNvPr id="13" name="Text 9"/>
          <p:cNvSpPr/>
          <p:nvPr/>
        </p:nvSpPr>
        <p:spPr>
          <a:xfrm>
            <a:off x="9481304" y="52672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Scalable</a:t>
            </a:r>
            <a:endParaRPr lang="en-US" sz="2200" dirty="0"/>
          </a:p>
        </p:txBody>
      </p:sp>
      <p:sp>
        <p:nvSpPr>
          <p:cNvPr id="14" name="Text 10"/>
          <p:cNvSpPr/>
          <p:nvPr/>
        </p:nvSpPr>
        <p:spPr>
          <a:xfrm>
            <a:off x="9481304" y="5757624"/>
            <a:ext cx="4355306"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For different datasets.</a:t>
            </a:r>
            <a:endParaRPr lang="en-US" sz="1750" dirty="0"/>
          </a:p>
        </p:txBody>
      </p:sp>
      <p:pic>
        <p:nvPicPr>
          <p:cNvPr id="15" name="Image 2" descr="preencoded.png">    </p:cNvPr>
          <p:cNvPicPr>
            <a:picLocks noChangeAspect="1"/>
          </p:cNvPicPr>
          <p:nvPr/>
        </p:nvPicPr>
        <p:blipFill>
          <a:blip r:embed="rId3"/>
          <a:stretch>
            <a:fillRect/>
          </a:stretch>
        </p:blipFill>
        <p:spPr>
          <a:xfrm>
            <a:off x="5489258" y="2870002"/>
            <a:ext cx="3651885" cy="3651885"/>
          </a:xfrm>
          <a:prstGeom prst="rect">
            <a:avLst/>
          </a:prstGeom>
        </p:spPr>
      </p:pic>
      <p:sp>
        <p:nvSpPr>
          <p:cNvPr id="16" name="Shape 11"/>
          <p:cNvSpPr/>
          <p:nvPr/>
        </p:nvSpPr>
        <p:spPr>
          <a:xfrm>
            <a:off x="8274368" y="5655112"/>
            <a:ext cx="566976" cy="566976"/>
          </a:xfrm>
          <a:prstGeom prst="roundRect">
            <a:avLst>
              <a:gd name="adj" fmla="val 1611154"/>
            </a:avLst>
          </a:prstGeom>
          <a:solidFill>
            <a:srgbClr val="DFECE9"/>
          </a:solidFill>
          <a:ln w="7620">
            <a:solidFill>
              <a:srgbClr val="C5D2CF"/>
            </a:solidFill>
            <a:prstDash val="solid"/>
          </a:ln>
        </p:spPr>
      </p:sp>
      <p:sp>
        <p:nvSpPr>
          <p:cNvPr id="17" name="Text 12"/>
          <p:cNvSpPr/>
          <p:nvPr/>
        </p:nvSpPr>
        <p:spPr>
          <a:xfrm>
            <a:off x="8430220" y="5779056"/>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2C3249"/>
                </a:solidFill>
                <a:latin typeface="Kanit Light" pitchFamily="34" charset="0"/>
                <a:ea typeface="Kanit Light" pitchFamily="34" charset="-122"/>
                <a:cs typeface="Kanit Light" pitchFamily="34" charset="-120"/>
              </a:rPr>
              <a:t>3</a:t>
            </a:r>
            <a:endParaRPr lang="en-US" sz="2000" dirty="0"/>
          </a:p>
        </p:txBody>
      </p:sp>
      <p:sp>
        <p:nvSpPr>
          <p:cNvPr id="18" name="Text 13"/>
          <p:cNvSpPr/>
          <p:nvPr/>
        </p:nvSpPr>
        <p:spPr>
          <a:xfrm>
            <a:off x="2313861" y="5267206"/>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Risk Assessment</a:t>
            </a:r>
            <a:endParaRPr lang="en-US" sz="2200" dirty="0"/>
          </a:p>
        </p:txBody>
      </p:sp>
      <p:sp>
        <p:nvSpPr>
          <p:cNvPr id="19" name="Text 14"/>
          <p:cNvSpPr/>
          <p:nvPr/>
        </p:nvSpPr>
        <p:spPr>
          <a:xfrm>
            <a:off x="793790" y="5757624"/>
            <a:ext cx="4355306" cy="362903"/>
          </a:xfrm>
          <a:prstGeom prst="rect">
            <a:avLst/>
          </a:prstGeom>
          <a:noFill/>
          <a:ln/>
        </p:spPr>
        <p:txBody>
          <a:bodyPr wrap="none" lIns="0" tIns="0" rIns="0" bIns="0" rtlCol="0" anchor="t"/>
          <a:lstStyle/>
          <a:p>
            <a:pPr algn="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Balance risk and return.</a:t>
            </a:r>
            <a:endParaRPr lang="en-US" sz="1750" dirty="0"/>
          </a:p>
        </p:txBody>
      </p:sp>
      <p:pic>
        <p:nvPicPr>
          <p:cNvPr id="20" name="Image 3" descr="preencoded.png">    </p:cNvPr>
          <p:cNvPicPr>
            <a:picLocks noChangeAspect="1"/>
          </p:cNvPicPr>
          <p:nvPr/>
        </p:nvPicPr>
        <p:blipFill>
          <a:blip r:embed="rId4"/>
          <a:stretch>
            <a:fillRect/>
          </a:stretch>
        </p:blipFill>
        <p:spPr>
          <a:xfrm>
            <a:off x="5489258" y="2870002"/>
            <a:ext cx="3651885" cy="3651885"/>
          </a:xfrm>
          <a:prstGeom prst="rect">
            <a:avLst/>
          </a:prstGeom>
        </p:spPr>
      </p:pic>
      <p:sp>
        <p:nvSpPr>
          <p:cNvPr id="21" name="Shape 15"/>
          <p:cNvSpPr/>
          <p:nvPr/>
        </p:nvSpPr>
        <p:spPr>
          <a:xfrm>
            <a:off x="5788938" y="5655112"/>
            <a:ext cx="566976" cy="566976"/>
          </a:xfrm>
          <a:prstGeom prst="roundRect">
            <a:avLst>
              <a:gd name="adj" fmla="val 1611154"/>
            </a:avLst>
          </a:prstGeom>
          <a:solidFill>
            <a:srgbClr val="DFECE9"/>
          </a:solidFill>
          <a:ln w="7620">
            <a:solidFill>
              <a:srgbClr val="C5D2CF"/>
            </a:solidFill>
            <a:prstDash val="solid"/>
          </a:ln>
        </p:spPr>
      </p:sp>
      <p:sp>
        <p:nvSpPr>
          <p:cNvPr id="22" name="Text 16"/>
          <p:cNvSpPr/>
          <p:nvPr/>
        </p:nvSpPr>
        <p:spPr>
          <a:xfrm>
            <a:off x="5944791" y="5779056"/>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2C3249"/>
                </a:solidFill>
                <a:latin typeface="Kanit Light" pitchFamily="34" charset="0"/>
                <a:ea typeface="Kanit Light" pitchFamily="34" charset="-122"/>
                <a:cs typeface="Kanit Light" pitchFamily="34" charset="-120"/>
              </a:rPr>
              <a:t>4</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2025-03-19T17:21:39Z</dcterms:created>
  <dcterms:modified xsi:type="dcterms:W3CDTF">2025-03-19T17:21:39Z</dcterms:modified>
</cp:coreProperties>
</file>